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 id="2147483692" r:id="rId2"/>
  </p:sldMasterIdLst>
  <p:notesMasterIdLst>
    <p:notesMasterId r:id="rId30"/>
  </p:notesMasterIdLst>
  <p:sldIdLst>
    <p:sldId id="263" r:id="rId3"/>
    <p:sldId id="1147" r:id="rId4"/>
    <p:sldId id="1148" r:id="rId5"/>
    <p:sldId id="1175" r:id="rId6"/>
    <p:sldId id="1168" r:id="rId7"/>
    <p:sldId id="1169" r:id="rId8"/>
    <p:sldId id="1170" r:id="rId9"/>
    <p:sldId id="1171" r:id="rId10"/>
    <p:sldId id="1173" r:id="rId11"/>
    <p:sldId id="1149" r:id="rId12"/>
    <p:sldId id="1174" r:id="rId13"/>
    <p:sldId id="1151" r:id="rId14"/>
    <p:sldId id="1176" r:id="rId15"/>
    <p:sldId id="1177" r:id="rId16"/>
    <p:sldId id="1178" r:id="rId17"/>
    <p:sldId id="1179" r:id="rId18"/>
    <p:sldId id="1187" r:id="rId19"/>
    <p:sldId id="1183" r:id="rId20"/>
    <p:sldId id="1158" r:id="rId21"/>
    <p:sldId id="1186" r:id="rId22"/>
    <p:sldId id="1088" r:id="rId23"/>
    <p:sldId id="351" r:id="rId24"/>
    <p:sldId id="1128" r:id="rId25"/>
    <p:sldId id="1129" r:id="rId26"/>
    <p:sldId id="1133" r:id="rId27"/>
    <p:sldId id="1131" r:id="rId28"/>
    <p:sldId id="116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DF87"/>
    <a:srgbClr val="558ED5"/>
    <a:srgbClr val="0099FF"/>
    <a:srgbClr val="89B0E3"/>
    <a:srgbClr val="5AB8FF"/>
    <a:srgbClr val="4F81BD"/>
    <a:srgbClr val="FDDE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6" autoAdjust="0"/>
    <p:restoredTop sz="77559" autoAdjust="0"/>
  </p:normalViewPr>
  <p:slideViewPr>
    <p:cSldViewPr>
      <p:cViewPr varScale="1">
        <p:scale>
          <a:sx n="83" d="100"/>
          <a:sy n="83" d="100"/>
        </p:scale>
        <p:origin x="1968" y="200"/>
      </p:cViewPr>
      <p:guideLst>
        <p:guide orient="horz" pos="2160"/>
        <p:guide pos="3840"/>
      </p:guideLst>
    </p:cSldViewPr>
  </p:slideViewPr>
  <p:notesTextViewPr>
    <p:cViewPr>
      <p:scale>
        <a:sx n="100" d="100"/>
        <a:sy n="100" d="100"/>
      </p:scale>
      <p:origin x="0" y="-4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工作表1!$B$1</c:f>
              <c:strCache>
                <c:ptCount val="1"/>
                <c:pt idx="0">
                  <c:v>Baseline</c:v>
                </c:pt>
              </c:strCache>
            </c:strRef>
          </c:tx>
          <c:invertIfNegative val="0"/>
          <c:cat>
            <c:strRef>
              <c:f>工作表1!$A$2:$A$9</c:f>
              <c:strCache>
                <c:ptCount val="8"/>
                <c:pt idx="0">
                  <c:v>Home Styles</c:v>
                </c:pt>
                <c:pt idx="1">
                  <c:v>Bird</c:v>
                </c:pt>
                <c:pt idx="2">
                  <c:v>Furniture</c:v>
                </c:pt>
                <c:pt idx="3">
                  <c:v>Disease(Psoriasis)</c:v>
                </c:pt>
                <c:pt idx="4">
                  <c:v>Car Type</c:v>
                </c:pt>
                <c:pt idx="5">
                  <c:v>Fasion Commodities</c:v>
                </c:pt>
                <c:pt idx="6">
                  <c:v>Product Search </c:v>
                </c:pt>
                <c:pt idx="7">
                  <c:v>Overlaping Cells</c:v>
                </c:pt>
              </c:strCache>
            </c:strRef>
          </c:cat>
          <c:val>
            <c:numRef>
              <c:f>工作表1!$B$2:$B$9</c:f>
              <c:numCache>
                <c:formatCode>0.0000_ </c:formatCode>
                <c:ptCount val="8"/>
                <c:pt idx="0">
                  <c:v>0.53700000000000003</c:v>
                </c:pt>
                <c:pt idx="1">
                  <c:v>0.63500000000000001</c:v>
                </c:pt>
                <c:pt idx="2">
                  <c:v>0.69699999999999995</c:v>
                </c:pt>
                <c:pt idx="3">
                  <c:v>0.8367</c:v>
                </c:pt>
                <c:pt idx="4">
                  <c:v>0.84860000000000002</c:v>
                </c:pt>
                <c:pt idx="5">
                  <c:v>0.85840000000000005</c:v>
                </c:pt>
                <c:pt idx="6">
                  <c:v>0.86170000000000002</c:v>
                </c:pt>
                <c:pt idx="7">
                  <c:v>0.86499999999999999</c:v>
                </c:pt>
              </c:numCache>
            </c:numRef>
          </c:val>
          <c:extLst>
            <c:ext xmlns:c16="http://schemas.microsoft.com/office/drawing/2014/chart" uri="{C3380CC4-5D6E-409C-BE32-E72D297353CC}">
              <c16:uniqueId val="{00000000-8661-4A30-83C7-F0EADEFB1BAE}"/>
            </c:ext>
          </c:extLst>
        </c:ser>
        <c:ser>
          <c:idx val="1"/>
          <c:order val="1"/>
          <c:tx>
            <c:strRef>
              <c:f>工作表1!$C$1</c:f>
              <c:strCache>
                <c:ptCount val="1"/>
                <c:pt idx="0">
                  <c:v>AutoDL Static Model</c:v>
                </c:pt>
              </c:strCache>
            </c:strRef>
          </c:tx>
          <c:invertIfNegative val="0"/>
          <c:cat>
            <c:strRef>
              <c:f>工作表1!$A$2:$A$9</c:f>
              <c:strCache>
                <c:ptCount val="8"/>
                <c:pt idx="0">
                  <c:v>Home Styles</c:v>
                </c:pt>
                <c:pt idx="1">
                  <c:v>Bird</c:v>
                </c:pt>
                <c:pt idx="2">
                  <c:v>Furniture</c:v>
                </c:pt>
                <c:pt idx="3">
                  <c:v>Disease(Psoriasis)</c:v>
                </c:pt>
                <c:pt idx="4">
                  <c:v>Car Type</c:v>
                </c:pt>
                <c:pt idx="5">
                  <c:v>Fasion Commodities</c:v>
                </c:pt>
                <c:pt idx="6">
                  <c:v>Product Search </c:v>
                </c:pt>
                <c:pt idx="7">
                  <c:v>Overlaping Cells</c:v>
                </c:pt>
              </c:strCache>
            </c:strRef>
          </c:cat>
          <c:val>
            <c:numRef>
              <c:f>工作表1!$C$2:$C$9</c:f>
              <c:numCache>
                <c:formatCode>General</c:formatCode>
                <c:ptCount val="8"/>
                <c:pt idx="0">
                  <c:v>0.57850000000000001</c:v>
                </c:pt>
                <c:pt idx="1">
                  <c:v>0.73350000000000004</c:v>
                </c:pt>
                <c:pt idx="2">
                  <c:v>0.73950000000000005</c:v>
                </c:pt>
                <c:pt idx="3">
                  <c:v>0.86429999999999996</c:v>
                </c:pt>
                <c:pt idx="4">
                  <c:v>0.88990000000000002</c:v>
                </c:pt>
                <c:pt idx="5">
                  <c:v>0.88980000000000004</c:v>
                </c:pt>
                <c:pt idx="6">
                  <c:v>0.88800000000000001</c:v>
                </c:pt>
                <c:pt idx="7">
                  <c:v>0.93320000000000003</c:v>
                </c:pt>
              </c:numCache>
            </c:numRef>
          </c:val>
          <c:extLst>
            <c:ext xmlns:c16="http://schemas.microsoft.com/office/drawing/2014/chart" uri="{C3380CC4-5D6E-409C-BE32-E72D297353CC}">
              <c16:uniqueId val="{00000001-8661-4A30-83C7-F0EADEFB1BAE}"/>
            </c:ext>
          </c:extLst>
        </c:ser>
        <c:ser>
          <c:idx val="2"/>
          <c:order val="2"/>
          <c:tx>
            <c:strRef>
              <c:f>工作表1!$D$1</c:f>
              <c:strCache>
                <c:ptCount val="1"/>
                <c:pt idx="0">
                  <c:v>AutoDL Dynamic Model</c:v>
                </c:pt>
              </c:strCache>
            </c:strRef>
          </c:tx>
          <c:invertIfNegative val="0"/>
          <c:cat>
            <c:strRef>
              <c:f>工作表1!$A$2:$A$9</c:f>
              <c:strCache>
                <c:ptCount val="8"/>
                <c:pt idx="0">
                  <c:v>Home Styles</c:v>
                </c:pt>
                <c:pt idx="1">
                  <c:v>Bird</c:v>
                </c:pt>
                <c:pt idx="2">
                  <c:v>Furniture</c:v>
                </c:pt>
                <c:pt idx="3">
                  <c:v>Disease(Psoriasis)</c:v>
                </c:pt>
                <c:pt idx="4">
                  <c:v>Car Type</c:v>
                </c:pt>
                <c:pt idx="5">
                  <c:v>Fasion Commodities</c:v>
                </c:pt>
                <c:pt idx="6">
                  <c:v>Product Search </c:v>
                </c:pt>
                <c:pt idx="7">
                  <c:v>Overlaping Cells</c:v>
                </c:pt>
              </c:strCache>
            </c:strRef>
          </c:cat>
          <c:val>
            <c:numRef>
              <c:f>工作表1!$D$2:$D$9</c:f>
              <c:numCache>
                <c:formatCode>General</c:formatCode>
                <c:ptCount val="8"/>
                <c:pt idx="0">
                  <c:v>0.60119999999999996</c:v>
                </c:pt>
                <c:pt idx="1">
                  <c:v>0.77</c:v>
                </c:pt>
                <c:pt idx="2">
                  <c:v>0.75290000000000001</c:v>
                </c:pt>
                <c:pt idx="3">
                  <c:v>0.8841</c:v>
                </c:pt>
                <c:pt idx="4">
                  <c:v>0.92830000000000001</c:v>
                </c:pt>
                <c:pt idx="5">
                  <c:v>0.90339999999999998</c:v>
                </c:pt>
                <c:pt idx="6">
                  <c:v>0.89949999999999997</c:v>
                </c:pt>
                <c:pt idx="7">
                  <c:v>0.94679999999999997</c:v>
                </c:pt>
              </c:numCache>
            </c:numRef>
          </c:val>
          <c:extLst>
            <c:ext xmlns:c16="http://schemas.microsoft.com/office/drawing/2014/chart" uri="{C3380CC4-5D6E-409C-BE32-E72D297353CC}">
              <c16:uniqueId val="{00000000-22B0-254C-82D7-7E0D057D7733}"/>
            </c:ext>
          </c:extLst>
        </c:ser>
        <c:dLbls>
          <c:showLegendKey val="0"/>
          <c:showVal val="0"/>
          <c:showCatName val="0"/>
          <c:showSerName val="0"/>
          <c:showPercent val="0"/>
          <c:showBubbleSize val="0"/>
        </c:dLbls>
        <c:gapWidth val="75"/>
        <c:overlap val="-25"/>
        <c:axId val="2108611336"/>
        <c:axId val="2021575784"/>
      </c:barChart>
      <c:catAx>
        <c:axId val="2108611336"/>
        <c:scaling>
          <c:orientation val="minMax"/>
        </c:scaling>
        <c:delete val="0"/>
        <c:axPos val="b"/>
        <c:numFmt formatCode="General" sourceLinked="0"/>
        <c:majorTickMark val="none"/>
        <c:minorTickMark val="none"/>
        <c:tickLblPos val="nextTo"/>
        <c:txPr>
          <a:bodyPr rot="1500000" vert="horz"/>
          <a:lstStyle/>
          <a:p>
            <a:pPr>
              <a:defRPr sz="1600"/>
            </a:pPr>
            <a:endParaRPr lang="zh-CN"/>
          </a:p>
        </c:txPr>
        <c:crossAx val="2021575784"/>
        <c:crosses val="autoZero"/>
        <c:auto val="1"/>
        <c:lblAlgn val="ctr"/>
        <c:lblOffset val="100"/>
        <c:noMultiLvlLbl val="0"/>
      </c:catAx>
      <c:valAx>
        <c:axId val="2021575784"/>
        <c:scaling>
          <c:orientation val="minMax"/>
          <c:max val="1"/>
          <c:min val="0.2"/>
        </c:scaling>
        <c:delete val="0"/>
        <c:axPos val="l"/>
        <c:majorGridlines/>
        <c:numFmt formatCode="General" sourceLinked="0"/>
        <c:majorTickMark val="none"/>
        <c:minorTickMark val="none"/>
        <c:tickLblPos val="nextTo"/>
        <c:spPr>
          <a:ln w="6350">
            <a:noFill/>
          </a:ln>
        </c:spPr>
        <c:crossAx val="2108611336"/>
        <c:crosses val="autoZero"/>
        <c:crossBetween val="between"/>
      </c:valAx>
    </c:plotArea>
    <c:legend>
      <c:legendPos val="b"/>
      <c:overlay val="0"/>
    </c:legend>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769B7-A1DD-4865-8597-BD11915EAB52}" type="datetimeFigureOut">
              <a:rPr lang="zh-CN" altLang="en-US" smtClean="0"/>
              <a:t>2019/11/9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74227-9842-407A-9C91-690B407F565A}" type="slidenum">
              <a:rPr lang="zh-CN" altLang="en-US" smtClean="0"/>
              <a:t>‹#›</a:t>
            </a:fld>
            <a:endParaRPr lang="zh-CN" altLang="en-US"/>
          </a:p>
        </p:txBody>
      </p:sp>
    </p:spTree>
    <p:extLst>
      <p:ext uri="{BB962C8B-B14F-4D97-AF65-F5344CB8AC3E}">
        <p14:creationId xmlns:p14="http://schemas.microsoft.com/office/powerpoint/2010/main" val="269353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Good afternoon everyone,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Xingjian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Baidu</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research,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Lab. 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pleasure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 share with you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tutorial.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topic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something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concepts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typical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methods.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think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contents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easy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understand.</a:t>
            </a:r>
            <a:r>
              <a:rPr lang="zh-CN" altLang="en-US" sz="120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D974227-9842-407A-9C91-690B407F565A}" type="slidenum">
              <a:rPr lang="zh-CN" altLang="en-US" smtClean="0"/>
              <a:t>0</a:t>
            </a:fld>
            <a:endParaRPr lang="zh-CN" altLang="en-US"/>
          </a:p>
        </p:txBody>
      </p:sp>
    </p:spTree>
    <p:extLst>
      <p:ext uri="{BB962C8B-B14F-4D97-AF65-F5344CB8AC3E}">
        <p14:creationId xmlns:p14="http://schemas.microsoft.com/office/powerpoint/2010/main" val="95890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1.recent</a:t>
            </a:r>
            <a:r>
              <a:rPr kumimoji="1" lang="zh-CN" altLang="en-US" dirty="0"/>
              <a:t> </a:t>
            </a:r>
            <a:r>
              <a:rPr kumimoji="1" lang="en-US" altLang="zh-CN" dirty="0"/>
              <a:t>algorithms;</a:t>
            </a:r>
            <a:r>
              <a:rPr kumimoji="1" lang="zh-CN" altLang="en-US" dirty="0"/>
              <a:t> </a:t>
            </a:r>
            <a:r>
              <a:rPr kumimoji="1" lang="en-US" altLang="zh-CN" dirty="0"/>
              <a:t>according</a:t>
            </a:r>
            <a:r>
              <a:rPr kumimoji="1" lang="zh-CN" altLang="en-US" dirty="0"/>
              <a:t> </a:t>
            </a:r>
            <a:r>
              <a:rPr kumimoji="1" lang="en-US" altLang="zh-CN" dirty="0"/>
              <a:t>to</a:t>
            </a:r>
            <a:r>
              <a:rPr kumimoji="1" lang="zh-CN" altLang="en-US" dirty="0"/>
              <a:t> </a:t>
            </a:r>
            <a:r>
              <a:rPr kumimoji="1" lang="en-US" altLang="zh-CN" dirty="0" err="1"/>
              <a:t>mechanisms..into</a:t>
            </a:r>
            <a:r>
              <a:rPr kumimoji="1" lang="zh-CN" altLang="en-US" dirty="0"/>
              <a:t> </a:t>
            </a:r>
            <a:r>
              <a:rPr kumimoji="1" lang="en-US" altLang="zh-CN" dirty="0"/>
              <a:t>four</a:t>
            </a:r>
            <a:r>
              <a:rPr kumimoji="1" lang="zh-CN" altLang="en-US" dirty="0"/>
              <a:t> </a:t>
            </a:r>
            <a:r>
              <a:rPr kumimoji="1" lang="en-US" altLang="zh-CN" dirty="0" err="1"/>
              <a:t>categories..which</a:t>
            </a:r>
            <a:r>
              <a:rPr kumimoji="1" lang="zh-CN" altLang="en-US" dirty="0"/>
              <a:t> </a:t>
            </a:r>
            <a:r>
              <a:rPr kumimoji="1" lang="en-US" altLang="zh-CN" dirty="0"/>
              <a:t>are..</a:t>
            </a:r>
          </a:p>
          <a:p>
            <a:r>
              <a:rPr kumimoji="1" lang="en-US" altLang="zh-CN" dirty="0"/>
              <a:t>2.for</a:t>
            </a:r>
            <a:r>
              <a:rPr kumimoji="1" lang="zh-CN" altLang="en-US" dirty="0"/>
              <a:t> </a:t>
            </a:r>
            <a:r>
              <a:rPr kumimoji="1" lang="en-US" altLang="zh-CN" dirty="0" err="1"/>
              <a:t>each..introduce</a:t>
            </a:r>
            <a:r>
              <a:rPr kumimoji="1" lang="zh-CN" altLang="en-US" dirty="0"/>
              <a:t> </a:t>
            </a:r>
            <a:r>
              <a:rPr kumimoji="1" lang="en-US" altLang="zh-CN" dirty="0"/>
              <a:t>1-2</a:t>
            </a:r>
            <a:r>
              <a:rPr kumimoji="1" lang="zh-CN" altLang="en-US" dirty="0"/>
              <a:t> </a:t>
            </a:r>
            <a:r>
              <a:rPr kumimoji="1" lang="en-US" altLang="zh-CN" dirty="0"/>
              <a:t>typical..</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9</a:t>
            </a:fld>
            <a:endParaRPr lang="zh-CN" altLang="en-US"/>
          </a:p>
        </p:txBody>
      </p:sp>
    </p:spTree>
    <p:extLst>
      <p:ext uri="{BB962C8B-B14F-4D97-AF65-F5344CB8AC3E}">
        <p14:creationId xmlns:p14="http://schemas.microsoft.com/office/powerpoint/2010/main" val="1412808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straightforward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focuses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2.one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idea..select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optimal</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subset..instead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EarthMoveDist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optimal subset for source domain is generated by..</a:t>
            </a: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4.in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experiments..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databases(</a:t>
            </a:r>
            <a:r>
              <a:rPr lang="en-US" altLang="zh-CN" sz="1200" kern="1200" dirty="0" err="1">
                <a:solidFill>
                  <a:schemeClr val="tx1"/>
                </a:solidFill>
                <a:effectLst/>
                <a:latin typeface="+mn-lt"/>
                <a:ea typeface="+mn-ea"/>
                <a:cs typeface="+mn-cs"/>
              </a:rPr>
              <a:t>inaturalist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5.Inaturalist contains more that half a million images belonging to domains of animals and plants.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6.Notice..both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..highly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achieve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dramatically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different..;</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7.An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interesting</a:t>
            </a:r>
            <a:r>
              <a:rPr lang="zh-CN" altLang="en-US" sz="1200" kern="1200" dirty="0">
                <a:solidFill>
                  <a:schemeClr val="tx1"/>
                </a:solidFill>
                <a:effectLst/>
                <a:latin typeface="+mn-lt"/>
                <a:ea typeface="+mn-ea"/>
                <a:cs typeface="+mn-cs"/>
              </a:rPr>
              <a:t> </a:t>
            </a:r>
            <a:r>
              <a:rPr lang="en-US" altLang="zh-CN" sz="1200" kern="1200">
                <a:solidFill>
                  <a:schemeClr val="tx1"/>
                </a:solidFill>
                <a:effectLst/>
                <a:latin typeface="+mn-lt"/>
                <a:ea typeface="+mn-ea"/>
                <a:cs typeface="+mn-cs"/>
              </a:rPr>
              <a:t>finding.. </a:t>
            </a:r>
            <a:r>
              <a:rPr lang="en-US" altLang="zh-CN" sz="1200" kern="1200" dirty="0">
                <a:solidFill>
                  <a:schemeClr val="tx1"/>
                </a:solidFill>
                <a:effectLst/>
                <a:latin typeface="+mn-lt"/>
                <a:ea typeface="+mn-ea"/>
                <a:cs typeface="+mn-cs"/>
              </a:rPr>
              <a:t>(1)when we transfer networks trained on the combination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 perf. are in-between ImageNet and </a:t>
            </a:r>
            <a:r>
              <a:rPr lang="en-US" altLang="zh-CN" sz="1200" kern="1200" dirty="0" err="1">
                <a:solidFill>
                  <a:schemeClr val="tx1"/>
                </a:solidFill>
                <a:effectLst/>
                <a:latin typeface="+mn-lt"/>
                <a:ea typeface="+mn-ea"/>
                <a:cs typeface="+mn-cs"/>
              </a:rPr>
              <a:t>iNat</a:t>
            </a:r>
            <a:r>
              <a:rPr lang="en-US" altLang="zh-CN" sz="1200" kern="1200" dirty="0">
                <a:solidFill>
                  <a:schemeClr val="tx1"/>
                </a:solidFill>
                <a:effectLst/>
                <a:latin typeface="+mn-lt"/>
                <a:ea typeface="+mn-ea"/>
                <a:cs typeface="+mn-cs"/>
              </a:rPr>
              <a:t> pre-training, (2)indicating that we cannot achieve good perf.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 simply using a larger scale, combined source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8.The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effect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proposed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method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verified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selected Subset B.</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achieves good perf. among all datasets,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surpasses ImageNet pre-training by a large margin on CUB200 and </a:t>
            </a:r>
            <a:r>
              <a:rPr lang="en-US" altLang="zh-CN" sz="1200" kern="1200" dirty="0" err="1">
                <a:solidFill>
                  <a:schemeClr val="tx1"/>
                </a:solidFill>
                <a:effectLst/>
                <a:latin typeface="+mn-lt"/>
                <a:ea typeface="+mn-ea"/>
                <a:cs typeface="+mn-cs"/>
              </a:rPr>
              <a:t>NABirds</a:t>
            </a:r>
            <a:r>
              <a:rPr lang="en-US" altLang="zh-CN" sz="1200" kern="1200" dirty="0">
                <a:solidFill>
                  <a:schemeClr val="tx1"/>
                </a:solidFill>
                <a:effectLst/>
                <a:latin typeface="+mn-lt"/>
                <a:ea typeface="+mn-ea"/>
                <a:cs typeface="+mn-cs"/>
              </a:rPr>
              <a:t>.</a:t>
            </a:r>
            <a:endParaRPr lang="en-US"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10</a:t>
            </a:fld>
            <a:endParaRPr lang="zh-CN" altLang="en-US"/>
          </a:p>
        </p:txBody>
      </p:sp>
    </p:spTree>
    <p:extLst>
      <p:ext uri="{BB962C8B-B14F-4D97-AF65-F5344CB8AC3E}">
        <p14:creationId xmlns:p14="http://schemas.microsoft.com/office/powerpoint/2010/main" val="366532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kumimoji="1" lang="en-US" altLang="zh-CN" dirty="0"/>
              <a:t>proposes</a:t>
            </a:r>
            <a:r>
              <a:rPr kumimoji="1" lang="zh-CN" altLang="en-US" dirty="0"/>
              <a:t> </a:t>
            </a:r>
            <a:r>
              <a:rPr kumimoji="1" lang="en-US" altLang="zh-CN" dirty="0"/>
              <a:t>to</a:t>
            </a:r>
            <a:r>
              <a:rPr kumimoji="1" lang="zh-CN" altLang="en-US" dirty="0"/>
              <a:t> </a:t>
            </a:r>
            <a:r>
              <a:rPr kumimoji="1" lang="en-US" altLang="zh-CN" dirty="0"/>
              <a:t>borrow</a:t>
            </a:r>
          </a:p>
          <a:p>
            <a:r>
              <a:rPr kumimoji="1" lang="en-US" altLang="zh-CN" dirty="0"/>
              <a:t>2.</a:t>
            </a:r>
            <a:r>
              <a:rPr kumimoji="1" lang="zh-CN" altLang="en-US" dirty="0"/>
              <a:t> </a:t>
            </a:r>
            <a:r>
              <a:rPr kumimoji="1" lang="en-US" altLang="zh-CN" dirty="0"/>
              <a:t>similarity</a:t>
            </a:r>
          </a:p>
          <a:p>
            <a:r>
              <a:rPr kumimoji="1" lang="en-US" altLang="zh-CN" dirty="0"/>
              <a:t>3.</a:t>
            </a:r>
            <a:r>
              <a:rPr kumimoji="1" lang="zh-CN" altLang="en-US" dirty="0"/>
              <a:t> </a:t>
            </a:r>
            <a:r>
              <a:rPr kumimoji="1" lang="en-US" altLang="zh-CN" dirty="0"/>
              <a:t>multi-task</a:t>
            </a:r>
          </a:p>
          <a:p>
            <a:r>
              <a:rPr kumimoji="1" lang="en-US" altLang="zh-CN" dirty="0"/>
              <a:t>4.share</a:t>
            </a:r>
            <a:r>
              <a:rPr kumimoji="1" lang="zh-CN" altLang="en-US" dirty="0"/>
              <a:t> </a:t>
            </a:r>
            <a:r>
              <a:rPr kumimoji="1" lang="en-US" altLang="zh-CN" dirty="0" err="1"/>
              <a:t>cnn</a:t>
            </a:r>
            <a:r>
              <a:rPr kumimoji="1" lang="en-US" altLang="zh-CN" dirty="0"/>
              <a:t>,</a:t>
            </a:r>
            <a:r>
              <a:rPr kumimoji="1" lang="zh-CN" altLang="en-US" dirty="0"/>
              <a:t> </a:t>
            </a:r>
            <a:r>
              <a:rPr kumimoji="1" lang="en-US" altLang="zh-CN" dirty="0"/>
              <a:t>separate</a:t>
            </a:r>
            <a:r>
              <a:rPr kumimoji="1" lang="zh-CN" altLang="en-US" dirty="0"/>
              <a:t> </a:t>
            </a:r>
            <a:r>
              <a:rPr kumimoji="1" lang="en-US" altLang="zh-CN" dirty="0"/>
              <a:t>fc</a:t>
            </a:r>
          </a:p>
          <a:p>
            <a:r>
              <a:rPr kumimoji="1" lang="en-US" altLang="zh-CN" dirty="0"/>
              <a:t>5.w/o</a:t>
            </a:r>
            <a:r>
              <a:rPr kumimoji="1" lang="zh-CN" altLang="en-US" dirty="0"/>
              <a:t> </a:t>
            </a:r>
            <a:r>
              <a:rPr kumimoji="1" lang="en-US" altLang="zh-CN" dirty="0"/>
              <a:t>overlapping</a:t>
            </a:r>
            <a:r>
              <a:rPr kumimoji="1" lang="zh-CN" altLang="en-US" dirty="0"/>
              <a:t> </a:t>
            </a:r>
            <a:r>
              <a:rPr kumimoji="1" lang="en-US" altLang="zh-CN" dirty="0"/>
              <a:t>label</a:t>
            </a:r>
            <a:r>
              <a:rPr kumimoji="1" lang="zh-CN" altLang="en-US" dirty="0"/>
              <a:t> </a:t>
            </a:r>
            <a:r>
              <a:rPr kumimoji="1" lang="en-US" altLang="zh-CN" dirty="0"/>
              <a:t>spaces</a:t>
            </a:r>
          </a:p>
          <a:p>
            <a:r>
              <a:rPr kumimoji="1" lang="en-US" altLang="zh-CN" dirty="0"/>
              <a:t>6.difference</a:t>
            </a:r>
            <a:r>
              <a:rPr kumimoji="1" lang="zh-CN" altLang="en-US" dirty="0"/>
              <a:t> </a:t>
            </a:r>
            <a:r>
              <a:rPr kumimoji="1" lang="en-US" altLang="zh-CN" dirty="0"/>
              <a:t>with</a:t>
            </a:r>
            <a:r>
              <a:rPr kumimoji="1" lang="zh-CN" altLang="en-US" dirty="0"/>
              <a:t> </a:t>
            </a:r>
            <a:r>
              <a:rPr kumimoji="1" lang="en-US" altLang="zh-CN" dirty="0"/>
              <a:t>method</a:t>
            </a:r>
            <a:r>
              <a:rPr kumimoji="1" lang="zh-CN" altLang="en-US" dirty="0"/>
              <a:t> </a:t>
            </a:r>
            <a:r>
              <a:rPr kumimoji="1" lang="en-US" altLang="zh-CN" dirty="0"/>
              <a:t>mentioned</a:t>
            </a:r>
            <a:r>
              <a:rPr kumimoji="1" lang="zh-CN" altLang="en-US" dirty="0"/>
              <a:t> </a:t>
            </a:r>
            <a:r>
              <a:rPr kumimoji="1" lang="en-US" altLang="zh-CN" dirty="0"/>
              <a:t>earlier</a:t>
            </a:r>
            <a:r>
              <a:rPr kumimoji="1" lang="zh-CN" altLang="en-US" dirty="0"/>
              <a:t> </a:t>
            </a:r>
            <a:r>
              <a:rPr kumimoji="1" lang="en-US" altLang="zh-CN" dirty="0"/>
              <a:t>is</a:t>
            </a:r>
            <a:r>
              <a:rPr kumimoji="1"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11</a:t>
            </a:fld>
            <a:endParaRPr lang="zh-CN" altLang="en-US"/>
          </a:p>
        </p:txBody>
      </p:sp>
    </p:spTree>
    <p:extLst>
      <p:ext uri="{BB962C8B-B14F-4D97-AF65-F5344CB8AC3E}">
        <p14:creationId xmlns:p14="http://schemas.microsoft.com/office/powerpoint/2010/main" val="115093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kumimoji="1" lang="en-US" altLang="zh-CN" dirty="0"/>
              <a:t>as</a:t>
            </a:r>
            <a:r>
              <a:rPr kumimoji="1" lang="zh-CN" altLang="en-US" dirty="0"/>
              <a:t> </a:t>
            </a:r>
            <a:r>
              <a:rPr kumimoji="1" lang="en-US" altLang="zh-CN" dirty="0"/>
              <a:t>name</a:t>
            </a:r>
            <a:r>
              <a:rPr kumimoji="1" lang="zh-CN" altLang="en-US" dirty="0"/>
              <a:t> </a:t>
            </a:r>
            <a:r>
              <a:rPr kumimoji="1" lang="en-US" altLang="zh-CN" dirty="0"/>
              <a:t>suggest</a:t>
            </a:r>
            <a:r>
              <a:rPr kumimoji="1" lang="zh-CN" altLang="en-US" dirty="0"/>
              <a:t> </a:t>
            </a:r>
            <a:r>
              <a:rPr kumimoji="1" lang="en-US" altLang="zh-CN" dirty="0"/>
              <a:t>-&gt;</a:t>
            </a:r>
            <a:r>
              <a:rPr kumimoji="1" lang="zh-CN" altLang="en-US" dirty="0"/>
              <a:t> </a:t>
            </a:r>
            <a:r>
              <a:rPr kumimoji="1" lang="en-US" altLang="zh-CN" dirty="0" err="1"/>
              <a:t>inves</a:t>
            </a:r>
            <a:r>
              <a:rPr kumimoji="1" lang="en-US" altLang="zh-CN" dirty="0"/>
              <a:t>..</a:t>
            </a:r>
            <a:r>
              <a:rPr kumimoji="1" lang="zh-CN" altLang="en-US" dirty="0"/>
              <a:t> </a:t>
            </a:r>
            <a:r>
              <a:rPr kumimoji="1" lang="en-US" altLang="zh-CN" dirty="0" err="1"/>
              <a:t>kd</a:t>
            </a:r>
            <a:r>
              <a:rPr kumimoji="1" lang="zh-CN" altLang="en-US" dirty="0"/>
              <a:t> </a:t>
            </a:r>
            <a:r>
              <a:rPr kumimoji="1" lang="en-US" altLang="zh-CN" dirty="0"/>
              <a:t>trans</a:t>
            </a:r>
            <a:r>
              <a:rPr kumimoji="1" lang="zh-CN" altLang="en-US" dirty="0"/>
              <a:t> </a:t>
            </a:r>
            <a:r>
              <a:rPr kumimoji="1" lang="en-US" altLang="zh-CN" dirty="0"/>
              <a:t>by</a:t>
            </a:r>
            <a:r>
              <a:rPr kumimoji="1" lang="zh-CN" altLang="en-US" dirty="0"/>
              <a:t> </a:t>
            </a:r>
            <a:r>
              <a:rPr kumimoji="1" lang="en-US" altLang="zh-CN" dirty="0" err="1"/>
              <a:t>wei</a:t>
            </a:r>
            <a:r>
              <a:rPr kumimoji="1" lang="zh-CN" altLang="en-US" dirty="0"/>
              <a:t> </a:t>
            </a:r>
            <a:r>
              <a:rPr kumimoji="1" lang="en-US" altLang="zh-CN" dirty="0"/>
              <a:t>or</a:t>
            </a:r>
            <a:r>
              <a:rPr kumimoji="1" lang="zh-CN" altLang="en-US" dirty="0"/>
              <a:t> </a:t>
            </a:r>
            <a:r>
              <a:rPr kumimoji="1" lang="en-US" altLang="zh-CN" dirty="0" err="1"/>
              <a:t>param</a:t>
            </a:r>
            <a:endParaRPr kumimoji="1" lang="en-US" altLang="zh-CN" dirty="0"/>
          </a:p>
          <a:p>
            <a:r>
              <a:rPr kumimoji="1" lang="en-US" altLang="zh-CN" dirty="0"/>
              <a:t>2.</a:t>
            </a:r>
            <a:r>
              <a:rPr kumimoji="1" lang="zh-CN" altLang="en-US" dirty="0"/>
              <a:t> </a:t>
            </a:r>
            <a:r>
              <a:rPr kumimoji="1" lang="en-US" altLang="zh-CN" dirty="0"/>
              <a:t>SPAR</a:t>
            </a:r>
            <a:r>
              <a:rPr kumimoji="1" lang="zh-CN" altLang="en-US" dirty="0"/>
              <a:t> </a:t>
            </a:r>
            <a:r>
              <a:rPr kumimoji="1" lang="en-US" altLang="zh-CN" dirty="0"/>
              <a:t>idea</a:t>
            </a:r>
            <a:r>
              <a:rPr kumimoji="1" lang="zh-CN" altLang="en-US" dirty="0"/>
              <a:t> </a:t>
            </a:r>
            <a:r>
              <a:rPr kumimoji="1" lang="en-US" altLang="zh-CN" dirty="0"/>
              <a:t>-&gt;</a:t>
            </a:r>
            <a:r>
              <a:rPr kumimoji="1" lang="zh-CN" altLang="en-US" dirty="0"/>
              <a:t> </a:t>
            </a:r>
            <a:r>
              <a:rPr kumimoji="1" lang="en-US" altLang="zh-CN" dirty="0"/>
              <a:t>means</a:t>
            </a:r>
            <a:r>
              <a:rPr kumimoji="1" lang="zh-CN" altLang="en-US" dirty="0"/>
              <a:t> </a:t>
            </a:r>
            <a:r>
              <a:rPr kumimoji="1" lang="en-US" altLang="zh-CN" dirty="0"/>
              <a:t>constrain</a:t>
            </a:r>
            <a:r>
              <a:rPr kumimoji="1" lang="zh-CN" altLang="en-US" dirty="0"/>
              <a:t> </a:t>
            </a:r>
            <a:r>
              <a:rPr kumimoji="1" lang="en-US" altLang="zh-CN" dirty="0"/>
              <a:t>..</a:t>
            </a:r>
            <a:r>
              <a:rPr kumimoji="1" lang="en-US" altLang="zh-CN" dirty="0" err="1"/>
              <a:t>piror</a:t>
            </a:r>
            <a:endParaRPr kumimoji="1" lang="en-US" altLang="zh-CN" dirty="0"/>
          </a:p>
          <a:p>
            <a:r>
              <a:rPr kumimoji="1" lang="en-US" altLang="zh-CN" dirty="0"/>
              <a:t>3.</a:t>
            </a:r>
            <a:r>
              <a:rPr kumimoji="1" lang="zh-CN" altLang="en-US" dirty="0"/>
              <a:t> </a:t>
            </a:r>
            <a:r>
              <a:rPr kumimoji="1" lang="en-US" altLang="zh-CN" dirty="0"/>
              <a:t>one</a:t>
            </a:r>
            <a:r>
              <a:rPr kumimoji="1" lang="zh-CN" altLang="en-US" dirty="0"/>
              <a:t> </a:t>
            </a:r>
            <a:r>
              <a:rPr kumimoji="1" lang="en-US" altLang="zh-CN" dirty="0"/>
              <a:t>paper</a:t>
            </a:r>
            <a:r>
              <a:rPr kumimoji="1" lang="zh-CN" altLang="en-US" dirty="0"/>
              <a:t> </a:t>
            </a:r>
            <a:r>
              <a:rPr kumimoji="1" lang="en-US" altLang="zh-CN" dirty="0" err="1"/>
              <a:t>metric..form</a:t>
            </a:r>
            <a:r>
              <a:rPr kumimoji="1" lang="zh-CN" altLang="en-US" dirty="0"/>
              <a:t> </a:t>
            </a:r>
            <a:r>
              <a:rPr kumimoji="1" lang="en-US" altLang="zh-CN" dirty="0"/>
              <a:t>of</a:t>
            </a:r>
            <a:r>
              <a:rPr kumimoji="1" lang="zh-CN" altLang="en-US" dirty="0"/>
              <a:t> </a:t>
            </a:r>
            <a:r>
              <a:rPr kumimoji="1" lang="en-US" altLang="zh-CN" dirty="0"/>
              <a:t>L2</a:t>
            </a:r>
            <a:r>
              <a:rPr kumimoji="1" lang="zh-CN" altLang="en-US" dirty="0"/>
              <a:t> </a:t>
            </a:r>
            <a:r>
              <a:rPr kumimoji="1" lang="en-US" altLang="zh-CN" dirty="0"/>
              <a:t>-&gt;</a:t>
            </a:r>
            <a:r>
              <a:rPr kumimoji="1" lang="zh-CN" altLang="en-US" dirty="0"/>
              <a:t> </a:t>
            </a:r>
            <a:r>
              <a:rPr kumimoji="1" lang="en-US" altLang="zh-CN" dirty="0"/>
              <a:t>regularization</a:t>
            </a:r>
            <a:r>
              <a:rPr kumimoji="1" lang="zh-CN" altLang="en-US" dirty="0"/>
              <a:t> </a:t>
            </a:r>
            <a:r>
              <a:rPr kumimoji="1" lang="en-US" altLang="zh-CN" dirty="0"/>
              <a:t>term</a:t>
            </a:r>
            <a:r>
              <a:rPr kumimoji="1" lang="zh-CN" altLang="en-US" dirty="0"/>
              <a:t> </a:t>
            </a:r>
            <a:r>
              <a:rPr kumimoji="1" lang="en-US" altLang="zh-CN" dirty="0"/>
              <a:t>to</a:t>
            </a:r>
            <a:r>
              <a:rPr kumimoji="1" lang="zh-CN" altLang="en-US" dirty="0"/>
              <a:t> </a:t>
            </a:r>
            <a:r>
              <a:rPr kumimoji="1" lang="en-US" altLang="zh-CN" dirty="0"/>
              <a:t>constrain-&gt;</a:t>
            </a:r>
            <a:r>
              <a:rPr kumimoji="1" lang="zh-CN" altLang="en-US" dirty="0"/>
              <a:t> </a:t>
            </a:r>
            <a:r>
              <a:rPr kumimoji="1" lang="en-US" altLang="zh-CN" dirty="0" err="1"/>
              <a:t>exp</a:t>
            </a:r>
            <a:r>
              <a:rPr kumimoji="1" lang="zh-CN" altLang="en-US" dirty="0"/>
              <a:t> </a:t>
            </a:r>
            <a:r>
              <a:rPr kumimoji="1" lang="en-US" altLang="zh-CN" dirty="0"/>
              <a:t>show</a:t>
            </a:r>
            <a:r>
              <a:rPr kumimoji="1" lang="zh-CN" altLang="en-US" dirty="0"/>
              <a:t> </a:t>
            </a:r>
            <a:r>
              <a:rPr kumimoji="1" lang="en-US" altLang="zh-CN" dirty="0"/>
              <a:t>SPAR</a:t>
            </a:r>
            <a:r>
              <a:rPr kumimoji="1" lang="zh-CN" altLang="en-US" dirty="0"/>
              <a:t> </a:t>
            </a:r>
            <a:r>
              <a:rPr kumimoji="1" lang="en-US" altLang="zh-CN" dirty="0"/>
              <a:t>get</a:t>
            </a:r>
            <a:r>
              <a:rPr kumimoji="1" lang="zh-CN" altLang="en-US" dirty="0"/>
              <a:t> </a:t>
            </a:r>
            <a:r>
              <a:rPr kumimoji="1" lang="en-US" altLang="zh-CN" dirty="0" err="1"/>
              <a:t>better..similar</a:t>
            </a:r>
            <a:r>
              <a:rPr kumimoji="1" lang="zh-CN" altLang="en-US" dirty="0"/>
              <a:t> </a:t>
            </a:r>
            <a:r>
              <a:rPr kumimoji="1" lang="en-US" altLang="zh-CN" dirty="0"/>
              <a:t>-&gt;</a:t>
            </a:r>
            <a:r>
              <a:rPr kumimoji="1" lang="zh-CN" altLang="en-US" dirty="0"/>
              <a:t> </a:t>
            </a:r>
            <a:r>
              <a:rPr kumimoji="1" lang="en-US" altLang="zh-CN" dirty="0"/>
              <a:t>open</a:t>
            </a:r>
            <a:r>
              <a:rPr kumimoji="1" lang="zh-CN" altLang="en-US" dirty="0"/>
              <a:t> </a:t>
            </a:r>
            <a:r>
              <a:rPr kumimoji="1" lang="en-US" altLang="zh-CN" dirty="0"/>
              <a:t>a</a:t>
            </a:r>
            <a:r>
              <a:rPr kumimoji="1" lang="zh-CN" altLang="en-US" dirty="0"/>
              <a:t> </a:t>
            </a:r>
            <a:r>
              <a:rPr kumimoji="1" lang="en-US" altLang="zh-CN" dirty="0"/>
              <a:t>door</a:t>
            </a:r>
            <a:r>
              <a:rPr kumimoji="1" lang="zh-CN" altLang="en-US" dirty="0"/>
              <a:t> </a:t>
            </a:r>
            <a:r>
              <a:rPr kumimoji="1" lang="en-US" altLang="zh-CN" dirty="0"/>
              <a:t>for</a:t>
            </a:r>
            <a:r>
              <a:rPr kumimoji="1" lang="zh-CN" altLang="en-US" dirty="0"/>
              <a:t> </a:t>
            </a:r>
            <a:r>
              <a:rPr kumimoji="1" lang="en-US" altLang="zh-CN" dirty="0"/>
              <a:t>further</a:t>
            </a:r>
            <a:r>
              <a:rPr kumimoji="1" lang="zh-CN" altLang="en-US" dirty="0"/>
              <a:t> </a:t>
            </a:r>
            <a:r>
              <a:rPr kumimoji="1" lang="en-US" altLang="zh-CN" dirty="0"/>
              <a:t>improvement</a:t>
            </a:r>
            <a:r>
              <a:rPr kumimoji="1" lang="zh-CN" altLang="en-US" dirty="0"/>
              <a:t> </a:t>
            </a:r>
            <a:r>
              <a:rPr kumimoji="1" lang="en-US" altLang="zh-CN" dirty="0"/>
              <a:t>base</a:t>
            </a:r>
            <a:r>
              <a:rPr kumimoji="1" lang="zh-CN" altLang="en-US" dirty="0"/>
              <a:t> </a:t>
            </a:r>
            <a:r>
              <a:rPr kumimoji="1" lang="en-US" altLang="zh-CN" dirty="0"/>
              <a:t>on</a:t>
            </a:r>
            <a:r>
              <a:rPr kumimoji="1" lang="zh-CN" altLang="en-US" dirty="0"/>
              <a:t> </a:t>
            </a:r>
            <a:r>
              <a:rPr kumimoji="1" lang="en-US" altLang="zh-CN" dirty="0"/>
              <a:t>SPAR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4.</a:t>
            </a:r>
            <a:r>
              <a:rPr kumimoji="1" lang="zh-CN" altLang="en-US" dirty="0"/>
              <a:t> </a:t>
            </a:r>
            <a:r>
              <a:rPr kumimoji="1" lang="en-US" altLang="zh-CN" dirty="0"/>
              <a:t>another</a:t>
            </a:r>
            <a:r>
              <a:rPr kumimoji="1" lang="zh-CN" altLang="en-US" dirty="0"/>
              <a:t> </a:t>
            </a:r>
            <a:r>
              <a:rPr kumimoji="1" lang="en-US" altLang="zh-CN" dirty="0"/>
              <a:t>paper</a:t>
            </a:r>
            <a:r>
              <a:rPr kumimoji="1" lang="zh-CN" altLang="en-US" dirty="0"/>
              <a:t> </a:t>
            </a:r>
            <a:r>
              <a:rPr kumimoji="1" lang="en-US" altLang="zh-CN" dirty="0"/>
              <a:t>assumes</a:t>
            </a:r>
            <a:r>
              <a:rPr kumimoji="1" lang="zh-CN" altLang="en-US" dirty="0"/>
              <a:t> </a:t>
            </a:r>
            <a:r>
              <a:rPr kumimoji="1" lang="en-US" altLang="zh-CN" dirty="0"/>
              <a:t>-&gt;</a:t>
            </a:r>
            <a:r>
              <a:rPr kumimoji="1" lang="zh-CN" altLang="en-US" dirty="0"/>
              <a:t> </a:t>
            </a:r>
            <a:r>
              <a:rPr kumimoji="1" lang="en-US" altLang="zh-CN" dirty="0"/>
              <a:t>means</a:t>
            </a:r>
            <a:r>
              <a:rPr kumimoji="1" lang="zh-CN" altLang="en-US" dirty="0"/>
              <a:t> </a:t>
            </a:r>
            <a:r>
              <a:rPr kumimoji="1" lang="en-US" altLang="zh-CN" dirty="0"/>
              <a:t>represent</a:t>
            </a:r>
            <a:r>
              <a:rPr kumimoji="1" lang="zh-CN" altLang="en-US" dirty="0"/>
              <a:t> </a:t>
            </a:r>
            <a:r>
              <a:rPr kumimoji="1" lang="en-US" altLang="zh-CN" dirty="0" err="1"/>
              <a:t>kd</a:t>
            </a:r>
            <a:r>
              <a:rPr kumimoji="1" lang="zh-CN" altLang="en-US" dirty="0"/>
              <a:t> </a:t>
            </a:r>
            <a:r>
              <a:rPr kumimoji="1" lang="en-US" altLang="zh-CN" dirty="0"/>
              <a:t>by</a:t>
            </a:r>
            <a:r>
              <a:rPr kumimoji="1" lang="zh-CN" altLang="en-US" dirty="0"/>
              <a:t> </a:t>
            </a:r>
            <a:r>
              <a:rPr kumimoji="1" lang="en-US" altLang="zh-CN" dirty="0" err="1"/>
              <a:t>distri</a:t>
            </a:r>
            <a:r>
              <a:rPr kumimoji="1" lang="en-US" altLang="zh-CN" dirty="0"/>
              <a:t>..</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12</a:t>
            </a:fld>
            <a:endParaRPr lang="zh-CN" altLang="en-US"/>
          </a:p>
        </p:txBody>
      </p:sp>
    </p:spTree>
    <p:extLst>
      <p:ext uri="{BB962C8B-B14F-4D97-AF65-F5344CB8AC3E}">
        <p14:creationId xmlns:p14="http://schemas.microsoft.com/office/powerpoint/2010/main" val="2065191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[idea]</a:t>
            </a:r>
          </a:p>
          <a:p>
            <a:r>
              <a:rPr kumimoji="1" lang="en-US" altLang="zh-CN" dirty="0"/>
              <a:t>1.</a:t>
            </a:r>
            <a:r>
              <a:rPr kumimoji="1" lang="zh-CN" altLang="en-US" dirty="0"/>
              <a:t> </a:t>
            </a:r>
            <a:r>
              <a:rPr lang="en-US" altLang="zh-CN" sz="1200" kern="1200" dirty="0">
                <a:solidFill>
                  <a:schemeClr val="tx1"/>
                </a:solidFill>
                <a:effectLst/>
                <a:latin typeface="+mn-lt"/>
                <a:ea typeface="+mn-ea"/>
                <a:cs typeface="+mn-cs"/>
              </a:rPr>
              <a:t>Another idea is to transfer with adapter modules. </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 specifically, we keep the parameters of the </a:t>
            </a:r>
            <a:r>
              <a:rPr lang="en-US" altLang="zh-CN" sz="1200" kern="1200" dirty="0" err="1">
                <a:solidFill>
                  <a:schemeClr val="tx1"/>
                </a:solidFill>
                <a:effectLst/>
                <a:latin typeface="+mn-lt"/>
                <a:ea typeface="+mn-ea"/>
                <a:cs typeface="+mn-cs"/>
              </a:rPr>
              <a:t>original..remaining</a:t>
            </a:r>
            <a:r>
              <a:rPr lang="en-US" altLang="zh-CN" sz="1200" kern="1200" dirty="0">
                <a:solidFill>
                  <a:schemeClr val="tx1"/>
                </a:solidFill>
                <a:effectLst/>
                <a:latin typeface="+mn-lt"/>
                <a:ea typeface="+mn-ea"/>
                <a:cs typeface="+mn-cs"/>
              </a:rPr>
              <a:t> fixed, and plug in.... </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 </a:t>
            </a:r>
            <a:r>
              <a:rPr lang="en-US" altLang="zh-CN" sz="1200" kern="1200" dirty="0" err="1">
                <a:solidFill>
                  <a:schemeClr val="tx1"/>
                </a:solidFill>
                <a:effectLst/>
                <a:latin typeface="+mn-lt"/>
                <a:ea typeface="+mn-ea"/>
                <a:cs typeface="+mn-cs"/>
              </a:rPr>
              <a:t>regard..as</a:t>
            </a:r>
            <a:r>
              <a:rPr lang="en-US" altLang="zh-CN" sz="1200" kern="1200" dirty="0">
                <a:solidFill>
                  <a:schemeClr val="tx1"/>
                </a:solidFill>
                <a:effectLst/>
                <a:latin typeface="+mn-lt"/>
                <a:ea typeface="+mn-ea"/>
                <a:cs typeface="+mn-cs"/>
              </a:rPr>
              <a:t> weight </a:t>
            </a:r>
            <a:r>
              <a:rPr lang="en-US" altLang="zh-CN" sz="1200" kern="1200" dirty="0" err="1">
                <a:solidFill>
                  <a:schemeClr val="tx1"/>
                </a:solidFill>
                <a:effectLst/>
                <a:latin typeface="+mn-lt"/>
                <a:ea typeface="+mn-ea"/>
                <a:cs typeface="+mn-cs"/>
              </a:rPr>
              <a:t>transfer..it</a:t>
            </a:r>
            <a:r>
              <a:rPr lang="en-US" altLang="zh-CN" sz="1200" kern="1200" dirty="0">
                <a:solidFill>
                  <a:schemeClr val="tx1"/>
                </a:solidFill>
                <a:effectLst/>
                <a:latin typeface="+mn-lt"/>
                <a:ea typeface="+mn-ea"/>
                <a:cs typeface="+mn-cs"/>
              </a:rPr>
              <a:t> achieves </a:t>
            </a:r>
            <a:r>
              <a:rPr lang="en-US" altLang="zh-CN" sz="1200" kern="1200" dirty="0" err="1">
                <a:solidFill>
                  <a:schemeClr val="tx1"/>
                </a:solidFill>
                <a:effectLst/>
                <a:latin typeface="+mn-lt"/>
                <a:ea typeface="+mn-ea"/>
                <a:cs typeface="+mn-cs"/>
              </a:rPr>
              <a:t>kd</a:t>
            </a:r>
            <a:r>
              <a:rPr lang="en-US" altLang="zh-CN" sz="1200" kern="1200" dirty="0">
                <a:solidFill>
                  <a:schemeClr val="tx1"/>
                </a:solidFill>
                <a:effectLst/>
                <a:latin typeface="+mn-lt"/>
                <a:ea typeface="+mn-ea"/>
                <a:cs typeface="+mn-cs"/>
              </a:rPr>
              <a:t> trans through a high degree of parameter sharing. </a:t>
            </a: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considerable benefit 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this..is</a:t>
            </a:r>
            <a:r>
              <a:rPr lang="en-US" altLang="zh-CN" sz="1200" kern="1200" dirty="0">
                <a:solidFill>
                  <a:schemeClr val="tx1"/>
                </a:solidFill>
                <a:effectLst/>
                <a:latin typeface="+mn-lt"/>
                <a:ea typeface="+mn-ea"/>
                <a:cs typeface="+mn-cs"/>
              </a:rPr>
              <a:t> that only a few trainable parameters are added, and new tasks can be trained without revisiting previous ones.</a:t>
            </a:r>
          </a:p>
          <a:p>
            <a:r>
              <a:rPr lang="en-US" altLang="zh-CN" sz="1200" kern="1200" dirty="0">
                <a:solidFill>
                  <a:schemeClr val="tx1"/>
                </a:solidFill>
                <a:effectLst/>
                <a:latin typeface="+mn-lt"/>
                <a:ea typeface="+mn-ea"/>
                <a:cs typeface="+mn-cs"/>
              </a:rPr>
              <a:t>[method]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 of these works implement a </a:t>
            </a:r>
            <a:r>
              <a:rPr lang="en-US" altLang="zh-CN" sz="1200" kern="1200" dirty="0" err="1">
                <a:solidFill>
                  <a:schemeClr val="tx1"/>
                </a:solidFill>
                <a:effectLst/>
                <a:latin typeface="+mn-lt"/>
                <a:ea typeface="+mn-ea"/>
                <a:cs typeface="+mn-cs"/>
              </a:rPr>
              <a:t>param</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effi</a:t>
            </a:r>
            <a:r>
              <a:rPr lang="en-US" altLang="zh-CN" sz="1200" kern="1200" dirty="0">
                <a:solidFill>
                  <a:schemeClr val="tx1"/>
                </a:solidFill>
                <a:effectLst/>
                <a:latin typeface="+mn-lt"/>
                <a:ea typeface="+mn-ea"/>
                <a:cs typeface="+mn-cs"/>
              </a:rPr>
              <a:t>..for </a:t>
            </a:r>
            <a:r>
              <a:rPr lang="en-US" altLang="zh-CN" sz="1200" kern="1200" dirty="0" err="1">
                <a:solidFill>
                  <a:schemeClr val="tx1"/>
                </a:solidFill>
                <a:effectLst/>
                <a:latin typeface="+mn-lt"/>
                <a:ea typeface="+mn-ea"/>
                <a:cs typeface="+mn-cs"/>
              </a:rPr>
              <a:t>nlp</a:t>
            </a:r>
            <a:r>
              <a:rPr lang="en-US" altLang="zh-CN" sz="1200" kern="1200" dirty="0">
                <a:solidFill>
                  <a:schemeClr val="tx1"/>
                </a:solidFill>
                <a:effectLst/>
                <a:latin typeface="+mn-lt"/>
                <a:ea typeface="+mn-ea"/>
                <a:cs typeface="+mn-cs"/>
              </a:rPr>
              <a:t>, on transformer based </a:t>
            </a:r>
            <a:r>
              <a:rPr lang="en-US" altLang="zh-CN" sz="1200" kern="1200" dirty="0" err="1">
                <a:solidFill>
                  <a:schemeClr val="tx1"/>
                </a:solidFill>
                <a:effectLst/>
                <a:latin typeface="+mn-lt"/>
                <a:ea typeface="+mn-ea"/>
                <a:cs typeface="+mn-cs"/>
              </a:rPr>
              <a:t>archs</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 get a satisfied trade-off between accuracy and the number of trained task-specific parameters. </a:t>
            </a:r>
          </a:p>
          <a:p>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 showed in the figure, 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adapter-based.. attains a similar perf. to standard fine-tuning with two orders of magnitude fewer trained parameters.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13</a:t>
            </a:fld>
            <a:endParaRPr lang="zh-CN" altLang="en-US"/>
          </a:p>
        </p:txBody>
      </p:sp>
    </p:spTree>
    <p:extLst>
      <p:ext uri="{BB962C8B-B14F-4D97-AF65-F5344CB8AC3E}">
        <p14:creationId xmlns:p14="http://schemas.microsoft.com/office/powerpoint/2010/main" val="3771551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 shares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diff..;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related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kd</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Works of </a:t>
            </a:r>
            <a:r>
              <a:rPr lang="en-US" altLang="zh-CN" sz="1200" kern="1200" dirty="0" err="1">
                <a:solidFill>
                  <a:schemeClr val="tx1"/>
                </a:solidFill>
                <a:effectLst/>
                <a:latin typeface="+mn-lt"/>
                <a:ea typeface="+mn-ea"/>
                <a:cs typeface="+mn-cs"/>
              </a:rPr>
              <a:t>kd</a:t>
            </a:r>
            <a:r>
              <a:rPr lang="en-US" altLang="zh-CN" sz="1200" kern="1200" dirty="0">
                <a:solidFill>
                  <a:schemeClr val="tx1"/>
                </a:solidFill>
                <a:effectLst/>
                <a:latin typeface="+mn-lt"/>
                <a:ea typeface="+mn-ea"/>
                <a:cs typeface="+mn-cs"/>
              </a:rPr>
              <a:t> have tried ..methods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effective </a:t>
            </a:r>
            <a:r>
              <a:rPr lang="en-US" altLang="zh-CN" sz="1200" kern="1200" dirty="0" err="1">
                <a:solidFill>
                  <a:schemeClr val="tx1"/>
                </a:solidFill>
                <a:effectLst/>
                <a:latin typeface="+mn-lt"/>
                <a:ea typeface="+mn-ea"/>
                <a:cs typeface="+mn-cs"/>
              </a:rPr>
              <a:t>kd</a:t>
            </a:r>
            <a:r>
              <a:rPr lang="en-US" altLang="zh-CN" sz="1200" kern="1200" dirty="0">
                <a:solidFill>
                  <a:schemeClr val="tx1"/>
                </a:solidFill>
                <a:effectLst/>
                <a:latin typeface="+mn-lt"/>
                <a:ea typeface="+mn-ea"/>
                <a:cs typeface="+mn-cs"/>
              </a:rPr>
              <a:t> transfer 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stu</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 suggests that the spatial attention map contains valuable info about the network, since it shows where the network focuses in order to classify the given image. </a:t>
            </a: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 find that the </a:t>
            </a:r>
            <a:r>
              <a:rPr lang="en-US" altLang="zh-CN" sz="1200" kern="1200" dirty="0" err="1">
                <a:solidFill>
                  <a:schemeClr val="tx1"/>
                </a:solidFill>
                <a:effectLst/>
                <a:latin typeface="+mn-lt"/>
                <a:ea typeface="+mn-ea"/>
                <a:cs typeface="+mn-cs"/>
              </a:rPr>
              <a:t>stu</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.net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achieves improved perf. by aligning both activation-based and gradient-based spatial attention maps of the </a:t>
            </a:r>
            <a:r>
              <a:rPr lang="en-US" altLang="zh-CN" sz="1200" kern="1200" dirty="0" err="1">
                <a:solidFill>
                  <a:schemeClr val="tx1"/>
                </a:solidFill>
                <a:effectLst/>
                <a:latin typeface="+mn-lt"/>
                <a:ea typeface="+mn-ea"/>
                <a:cs typeface="+mn-cs"/>
              </a:rPr>
              <a:t>tea..net</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14</a:t>
            </a:fld>
            <a:endParaRPr lang="zh-CN" altLang="en-US"/>
          </a:p>
        </p:txBody>
      </p:sp>
    </p:spTree>
    <p:extLst>
      <p:ext uri="{BB962C8B-B14F-4D97-AF65-F5344CB8AC3E}">
        <p14:creationId xmlns:p14="http://schemas.microsoft.com/office/powerpoint/2010/main" val="296276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propose to align other kinds of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example, </a:t>
            </a:r>
            <a:r>
              <a:rPr lang="en-US" altLang="zh-CN" sz="1200" kern="1200" dirty="0" err="1">
                <a:solidFill>
                  <a:schemeClr val="tx1"/>
                </a:solidFill>
                <a:effectLst/>
                <a:latin typeface="+mn-lt"/>
                <a:ea typeface="+mn-ea"/>
                <a:cs typeface="+mn-cs"/>
              </a:rPr>
              <a:t>jacobians</a:t>
            </a:r>
            <a:r>
              <a:rPr lang="en-US" altLang="zh-CN" sz="1200" kern="1200" dirty="0">
                <a:solidFill>
                  <a:schemeClr val="tx1"/>
                </a:solidFill>
                <a:effectLst/>
                <a:latin typeface="+mn-lt"/>
                <a:ea typeface="+mn-ea"/>
                <a:cs typeface="+mn-cs"/>
              </a:rPr>
              <a:t> of the activation maps, or gram matrix across layers. 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regarded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containing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tea..net</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 being general </a:t>
            </a:r>
            <a:r>
              <a:rPr lang="en-US" altLang="zh-CN" sz="1200" kern="1200" dirty="0" err="1">
                <a:solidFill>
                  <a:schemeClr val="tx1"/>
                </a:solidFill>
                <a:effectLst/>
                <a:latin typeface="+mn-lt"/>
                <a:ea typeface="+mn-ea"/>
                <a:cs typeface="+mn-cs"/>
              </a:rPr>
              <a:t>kd</a:t>
            </a:r>
            <a:r>
              <a:rPr lang="en-US" altLang="zh-CN" sz="1200" kern="1200" dirty="0">
                <a:solidFill>
                  <a:schemeClr val="tx1"/>
                </a:solidFill>
                <a:effectLst/>
                <a:latin typeface="+mn-lt"/>
                <a:ea typeface="+mn-ea"/>
                <a:cs typeface="+mn-cs"/>
              </a:rPr>
              <a:t> trans algorithms, their effectiveness is also verified on transfer learning tasks. </a:t>
            </a:r>
            <a:br>
              <a:rPr lang="en-US" altLang="zh-CN" sz="1200" kern="1200" dirty="0">
                <a:solidFill>
                  <a:schemeClr val="tx1"/>
                </a:solidFill>
                <a:effectLst/>
                <a:latin typeface="+mn-lt"/>
                <a:ea typeface="+mn-ea"/>
                <a:cs typeface="+mn-cs"/>
              </a:rPr>
            </a:b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15</a:t>
            </a:fld>
            <a:endParaRPr lang="zh-CN" altLang="en-US"/>
          </a:p>
        </p:txBody>
      </p:sp>
    </p:spTree>
    <p:extLst>
      <p:ext uri="{BB962C8B-B14F-4D97-AF65-F5344CB8AC3E}">
        <p14:creationId xmlns:p14="http://schemas.microsoft.com/office/powerpoint/2010/main" val="2678638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recent paper called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deep learning transfer using feature maps with attention, proposes an improved algorithm specific to transfer learning tasks. </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 general kw trans methods do, it </a:t>
            </a:r>
            <a:r>
              <a:rPr lang="en-US" altLang="zh-CN" sz="1200" kern="1200" dirty="0" err="1">
                <a:solidFill>
                  <a:schemeClr val="tx1"/>
                </a:solidFill>
                <a:effectLst/>
                <a:latin typeface="+mn-lt"/>
                <a:ea typeface="+mn-ea"/>
                <a:cs typeface="+mn-cs"/>
              </a:rPr>
              <a:t>encourages..align</a:t>
            </a:r>
            <a:r>
              <a:rPr lang="en-US" altLang="zh-CN" sz="1200" kern="1200" dirty="0">
                <a:solidFill>
                  <a:schemeClr val="tx1"/>
                </a:solidFill>
                <a:effectLst/>
                <a:latin typeface="+mn-lt"/>
                <a:ea typeface="+mn-ea"/>
                <a:cs typeface="+mn-cs"/>
              </a:rPr>
              <a:t> middle layer outputs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en-US" altLang="zh-CN" sz="1200" kern="1200" dirty="0" err="1">
                <a:solidFill>
                  <a:schemeClr val="tx1"/>
                </a:solidFill>
                <a:effectLst/>
                <a:latin typeface="+mn-lt"/>
                <a:ea typeface="+mn-ea"/>
                <a:cs typeface="+mn-cs"/>
              </a:rPr>
              <a:t>src</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 to further improve the effect of kw trans, ..imposes the attention mechanism over the channel dimension, to..</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irrelevant..relax..freely</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4.(1)This mechanism avoids negative trans to some extend comparing with general </a:t>
            </a:r>
            <a:r>
              <a:rPr lang="en-US" altLang="zh-CN" sz="1200" kern="1200" dirty="0" err="1">
                <a:solidFill>
                  <a:schemeClr val="tx1"/>
                </a:solidFill>
                <a:effectLst/>
                <a:latin typeface="+mn-lt"/>
                <a:ea typeface="+mn-ea"/>
                <a:cs typeface="+mn-cs"/>
              </a:rPr>
              <a:t>kd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algo</a:t>
            </a:r>
            <a:r>
              <a:rPr lang="en-US" altLang="zh-CN" sz="1200" kern="1200" dirty="0">
                <a:solidFill>
                  <a:schemeClr val="tx1"/>
                </a:solidFill>
                <a:effectLst/>
                <a:latin typeface="+mn-lt"/>
                <a:ea typeface="+mn-ea"/>
                <a:cs typeface="+mn-cs"/>
              </a:rPr>
              <a:t>. (2)While comparing </a:t>
            </a:r>
            <a:r>
              <a:rPr lang="en-US" altLang="zh-CN" sz="1200" kern="1200" dirty="0" err="1">
                <a:solidFill>
                  <a:schemeClr val="tx1"/>
                </a:solidFill>
                <a:effectLst/>
                <a:latin typeface="+mn-lt"/>
                <a:ea typeface="+mn-ea"/>
                <a:cs typeface="+mn-cs"/>
              </a:rPr>
              <a:t>with..which</a:t>
            </a:r>
            <a:r>
              <a:rPr lang="en-US" altLang="zh-CN" sz="1200" kern="1200" dirty="0">
                <a:solidFill>
                  <a:schemeClr val="tx1"/>
                </a:solidFill>
                <a:effectLst/>
                <a:latin typeface="+mn-lt"/>
                <a:ea typeface="+mn-ea"/>
                <a:cs typeface="+mn-cs"/>
              </a:rPr>
              <a:t> seems over-killing, this method gives the parameter more spaces to find the optimal solution. (3)..also achieves </a:t>
            </a:r>
            <a:r>
              <a:rPr lang="en-US" altLang="zh-CN" sz="1200" kern="1200" dirty="0" err="1">
                <a:solidFill>
                  <a:schemeClr val="tx1"/>
                </a:solidFill>
                <a:effectLst/>
                <a:latin typeface="+mn-lt"/>
                <a:ea typeface="+mn-ea"/>
                <a:cs typeface="+mn-cs"/>
              </a:rPr>
              <a:t>faster..than</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5.typical cases are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shown..small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pictures</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are..indicating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kinds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patterns..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16</a:t>
            </a:fld>
            <a:endParaRPr lang="zh-CN" altLang="en-US"/>
          </a:p>
        </p:txBody>
      </p:sp>
    </p:spTree>
    <p:extLst>
      <p:ext uri="{BB962C8B-B14F-4D97-AF65-F5344CB8AC3E}">
        <p14:creationId xmlns:p14="http://schemas.microsoft.com/office/powerpoint/2010/main" val="1541657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1.give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brief </a:t>
            </a:r>
            <a:r>
              <a:rPr lang="en-US" altLang="zh-CN" sz="1200" kern="1200" dirty="0" err="1">
                <a:solidFill>
                  <a:schemeClr val="tx1"/>
                </a:solidFill>
                <a:effectLst/>
                <a:latin typeface="+mn-lt"/>
                <a:ea typeface="+mn-ea"/>
                <a:cs typeface="+mn-cs"/>
              </a:rPr>
              <a:t>disuss</a:t>
            </a:r>
            <a:r>
              <a:rPr lang="en-US" altLang="zh-CN" sz="1200" kern="1200" dirty="0">
                <a:solidFill>
                  <a:schemeClr val="tx1"/>
                </a:solidFill>
                <a:effectLst/>
                <a:latin typeface="+mn-lt"/>
                <a:ea typeface="+mn-ea"/>
                <a:cs typeface="+mn-cs"/>
              </a:rPr>
              <a:t> about the effect..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2.left figure, most of..</a:t>
            </a:r>
            <a:r>
              <a:rPr lang="en-US" altLang="zh-CN" sz="1200" kern="1200" dirty="0" err="1">
                <a:solidFill>
                  <a:schemeClr val="tx1"/>
                </a:solidFill>
                <a:effectLst/>
                <a:latin typeface="+mn-lt"/>
                <a:ea typeface="+mn-ea"/>
                <a:cs typeface="+mn-cs"/>
              </a:rPr>
              <a:t>params</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of..have</a:t>
            </a:r>
            <a:r>
              <a:rPr lang="en-US" altLang="zh-CN" sz="1200" kern="1200" dirty="0">
                <a:solidFill>
                  <a:schemeClr val="tx1"/>
                </a:solidFill>
                <a:effectLst/>
                <a:latin typeface="+mn-lt"/>
                <a:ea typeface="+mn-ea"/>
                <a:cs typeface="+mn-cs"/>
              </a:rPr>
              <a:t> larger.., and a small..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3.This observation verifies the hypothesis that some useless features are relaxed and freely learn from the target task, escaping from the negative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constraining of the source model.</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17</a:t>
            </a:fld>
            <a:endParaRPr lang="zh-CN" altLang="en-US"/>
          </a:p>
        </p:txBody>
      </p:sp>
    </p:spTree>
    <p:extLst>
      <p:ext uri="{BB962C8B-B14F-4D97-AF65-F5344CB8AC3E}">
        <p14:creationId xmlns:p14="http://schemas.microsoft.com/office/powerpoint/2010/main" val="298798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last</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category..borrows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basic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..different paradigm representing.. 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 example, normal learning of image classification </a:t>
            </a:r>
            <a:r>
              <a:rPr lang="en-US" altLang="zh-CN" sz="1200" kern="1200" dirty="0" err="1">
                <a:solidFill>
                  <a:schemeClr val="tx1"/>
                </a:solidFill>
                <a:effectLst/>
                <a:latin typeface="+mn-lt"/>
                <a:ea typeface="+mn-ea"/>
                <a:cs typeface="+mn-cs"/>
              </a:rPr>
              <a:t>task..while</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Specifically, the </a:t>
            </a:r>
            <a:r>
              <a:rPr lang="en-US" altLang="zh-CN" sz="1200" kern="1200" dirty="0" err="1">
                <a:solidFill>
                  <a:schemeClr val="tx1"/>
                </a:solidFill>
                <a:effectLst/>
                <a:latin typeface="+mn-lt"/>
                <a:ea typeface="+mn-ea"/>
                <a:cs typeface="+mn-cs"/>
              </a:rPr>
              <a:t>input..output..any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indicator. </a:t>
            </a:r>
          </a:p>
          <a:p>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 paper verifies this idea in a simple transfer learning framework. The main </a:t>
            </a:r>
            <a:r>
              <a:rPr lang="en-US" altLang="zh-CN" sz="1200" kern="1200" dirty="0" err="1">
                <a:solidFill>
                  <a:schemeClr val="tx1"/>
                </a:solidFill>
                <a:effectLst/>
                <a:latin typeface="+mn-lt"/>
                <a:ea typeface="+mn-ea"/>
                <a:cs typeface="+mn-cs"/>
              </a:rPr>
              <a:t>process..is</a:t>
            </a:r>
            <a:r>
              <a:rPr lang="en-US" altLang="zh-CN" sz="1200" kern="1200" dirty="0">
                <a:solidFill>
                  <a:schemeClr val="tx1"/>
                </a:solidFill>
                <a:effectLst/>
                <a:latin typeface="+mn-lt"/>
                <a:ea typeface="+mn-ea"/>
                <a:cs typeface="+mn-cs"/>
              </a:rPr>
              <a:t> demonstrated..</a:t>
            </a:r>
          </a:p>
          <a:p>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first...and ..two properties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as..(1)diff between </a:t>
            </a:r>
            <a:r>
              <a:rPr lang="en-US" altLang="zh-CN" sz="1200" kern="1200" dirty="0" err="1">
                <a:solidFill>
                  <a:schemeClr val="tx1"/>
                </a:solidFill>
                <a:effectLst/>
                <a:latin typeface="+mn-lt"/>
                <a:ea typeface="+mn-ea"/>
                <a:cs typeface="+mn-cs"/>
              </a:rPr>
              <a:t>src</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tgt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domain. (2)discriminative ability of tgt. </a:t>
            </a:r>
          </a:p>
          <a:p>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 a model is trained to learn ...in other words, it learns to predict the performance given the algorithm and above features as input. </a:t>
            </a:r>
          </a:p>
          <a:p>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given a new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pair of </a:t>
            </a:r>
            <a:r>
              <a:rPr lang="en-US" altLang="zh-CN" sz="1200" kern="1200" dirty="0" err="1">
                <a:solidFill>
                  <a:schemeClr val="tx1"/>
                </a:solidFill>
                <a:effectLst/>
                <a:latin typeface="+mn-lt"/>
                <a:ea typeface="+mn-ea"/>
                <a:cs typeface="+mn-cs"/>
              </a:rPr>
              <a:t>src</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tgt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task, we just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solve the optimal </a:t>
            </a:r>
            <a:r>
              <a:rPr lang="en-US" altLang="zh-CN" sz="1200" kern="1200" dirty="0" err="1">
                <a:solidFill>
                  <a:schemeClr val="tx1"/>
                </a:solidFill>
                <a:effectLst/>
                <a:latin typeface="+mn-lt"/>
                <a:ea typeface="+mn-ea"/>
                <a:cs typeface="+mn-cs"/>
              </a:rPr>
              <a:t>trans..algorithm</a:t>
            </a:r>
            <a:r>
              <a:rPr lang="en-US" altLang="zh-CN" sz="1200" kern="1200" dirty="0">
                <a:solidFill>
                  <a:schemeClr val="tx1"/>
                </a:solidFill>
                <a:effectLst/>
                <a:latin typeface="+mn-lt"/>
                <a:ea typeface="+mn-ea"/>
                <a:cs typeface="+mn-cs"/>
              </a:rPr>
              <a:t> by maximizing the output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 </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18</a:t>
            </a:fld>
            <a:endParaRPr lang="zh-CN" altLang="en-US"/>
          </a:p>
        </p:txBody>
      </p:sp>
    </p:spTree>
    <p:extLst>
      <p:ext uri="{BB962C8B-B14F-4D97-AF65-F5344CB8AC3E}">
        <p14:creationId xmlns:p14="http://schemas.microsoft.com/office/powerpoint/2010/main" val="58076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 presentation will be in following parts. First is the background and problem definition. Then I will briefly introduce recent empirical and theoretical studies. These works help us understand the success of deep transfer learning. The emphasis of this presentation is the following part of novel algorithms. I divide existing algorithms into four categories. For each category, I’ll demonstrate one or two typical works. Finally, I will briefly 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applications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autodl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transfer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baidu's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products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services.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a:t>
            </a:fld>
            <a:endParaRPr lang="zh-CN" altLang="en-US"/>
          </a:p>
        </p:txBody>
      </p:sp>
    </p:spTree>
    <p:extLst>
      <p:ext uri="{BB962C8B-B14F-4D97-AF65-F5344CB8AC3E}">
        <p14:creationId xmlns:p14="http://schemas.microsoft.com/office/powerpoint/2010/main" val="67712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Another idea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typical work is illustrated..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this work, the exactly meaning of adapt is to decide whether to fine-tune/freeze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 layer.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obtaining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pretrained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src</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they impose a policy network to output routing decisions for each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During learning, the decisions 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fine-tune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freeze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 generated based on a Gumbel </a:t>
            </a:r>
            <a:r>
              <a:rPr lang="en-US" altLang="zh-CN" sz="1200" kern="1200" dirty="0" err="1">
                <a:solidFill>
                  <a:schemeClr val="tx1"/>
                </a:solidFill>
                <a:effectLst/>
                <a:latin typeface="+mn-lt"/>
                <a:ea typeface="+mn-ea"/>
                <a:cs typeface="+mn-cs"/>
              </a:rPr>
              <a:t>Softmax</a:t>
            </a:r>
            <a:r>
              <a:rPr lang="en-US" altLang="zh-CN" sz="1200" kern="1200" dirty="0">
                <a:solidFill>
                  <a:schemeClr val="tx1"/>
                </a:solidFill>
                <a:effectLst/>
                <a:latin typeface="+mn-lt"/>
                <a:ea typeface="+mn-ea"/>
                <a:cs typeface="+mn-cs"/>
              </a:rPr>
              <a:t> distribution, which allows us to optimize the policy network using backpropagation.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test time, given an input image, the computation is routed so that either the fine-tuned path or frozen path is activated for each residual block.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19</a:t>
            </a:fld>
            <a:endParaRPr lang="zh-CN" altLang="en-US"/>
          </a:p>
        </p:txBody>
      </p:sp>
    </p:spTree>
    <p:extLst>
      <p:ext uri="{BB962C8B-B14F-4D97-AF65-F5344CB8AC3E}">
        <p14:creationId xmlns:p14="http://schemas.microsoft.com/office/powerpoint/2010/main" val="1501293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kumimoji="1" lang="en-US" altLang="zh-CN" dirty="0"/>
              <a:t>In</a:t>
            </a:r>
            <a:r>
              <a:rPr kumimoji="1" lang="zh-CN" altLang="en-US" dirty="0"/>
              <a:t> </a:t>
            </a:r>
            <a:r>
              <a:rPr kumimoji="1" lang="en-US" altLang="zh-CN" dirty="0"/>
              <a:t>following</a:t>
            </a:r>
            <a:r>
              <a:rPr kumimoji="1" lang="zh-CN" altLang="en-US" dirty="0"/>
              <a:t> </a:t>
            </a:r>
            <a:r>
              <a:rPr kumimoji="1" lang="en-US" altLang="zh-CN" dirty="0"/>
              <a:t>parts,</a:t>
            </a:r>
            <a:r>
              <a:rPr kumimoji="1" lang="zh-CN" altLang="en-US" dirty="0"/>
              <a:t> </a:t>
            </a:r>
            <a:r>
              <a:rPr kumimoji="1" lang="en-US" altLang="zh-CN" dirty="0"/>
              <a:t>I'm</a:t>
            </a:r>
            <a:r>
              <a:rPr kumimoji="1" lang="zh-CN" altLang="en-US" dirty="0"/>
              <a:t> </a:t>
            </a:r>
            <a:r>
              <a:rPr kumimoji="1" lang="en-US" altLang="zh-CN" dirty="0"/>
              <a:t>going</a:t>
            </a:r>
            <a:r>
              <a:rPr kumimoji="1" lang="zh-CN" altLang="en-US" dirty="0"/>
              <a:t> </a:t>
            </a:r>
            <a:r>
              <a:rPr kumimoji="1" lang="en-US" altLang="zh-CN" dirty="0"/>
              <a:t>to</a:t>
            </a:r>
            <a:r>
              <a:rPr kumimoji="1" lang="zh-CN" altLang="en-US" dirty="0"/>
              <a:t> </a:t>
            </a:r>
            <a:r>
              <a:rPr kumimoji="1" lang="en-US" altLang="zh-CN" dirty="0"/>
              <a:t>briefly</a:t>
            </a:r>
            <a:r>
              <a:rPr kumimoji="1" lang="zh-CN" altLang="en-US" dirty="0"/>
              <a:t> </a:t>
            </a:r>
            <a:r>
              <a:rPr kumimoji="1" lang="en-US" altLang="zh-CN" dirty="0"/>
              <a:t>introduce</a:t>
            </a:r>
            <a:r>
              <a:rPr kumimoji="1" lang="zh-CN" altLang="en-US" dirty="0"/>
              <a:t> </a:t>
            </a:r>
            <a:r>
              <a:rPr kumimoji="1" lang="en-US" altLang="zh-CN" dirty="0"/>
              <a:t>the</a:t>
            </a:r>
            <a:r>
              <a:rPr kumimoji="1" lang="zh-CN" altLang="en-US" dirty="0"/>
              <a:t> </a:t>
            </a:r>
            <a:r>
              <a:rPr kumimoji="1" lang="en-US" altLang="zh-CN" dirty="0"/>
              <a:t>applications</a:t>
            </a:r>
            <a:r>
              <a:rPr kumimoji="1" lang="zh-CN" altLang="en-US" dirty="0"/>
              <a:t> </a:t>
            </a:r>
            <a:r>
              <a:rPr kumimoji="1" lang="en-US" altLang="zh-CN" dirty="0"/>
              <a:t>of</a:t>
            </a:r>
            <a:r>
              <a:rPr kumimoji="1" lang="zh-CN" altLang="en-US" dirty="0"/>
              <a:t> </a:t>
            </a:r>
            <a:r>
              <a:rPr kumimoji="1" lang="en-US" altLang="zh-CN" dirty="0" err="1"/>
              <a:t>autodl</a:t>
            </a:r>
            <a:r>
              <a:rPr kumimoji="1" lang="zh-CN" altLang="en-US" dirty="0"/>
              <a:t> </a:t>
            </a:r>
            <a:r>
              <a:rPr kumimoji="1" lang="en-US" altLang="zh-CN" dirty="0"/>
              <a:t>transfer.</a:t>
            </a:r>
          </a:p>
          <a:p>
            <a:r>
              <a:rPr kumimoji="1" lang="en-US" altLang="zh-CN" dirty="0"/>
              <a:t>2.</a:t>
            </a:r>
            <a:r>
              <a:rPr kumimoji="1" lang="zh-CN" altLang="en-US" dirty="0"/>
              <a:t> </a:t>
            </a:r>
            <a:r>
              <a:rPr kumimoji="1" lang="en-US" altLang="zh-CN" dirty="0"/>
              <a:t>Now</a:t>
            </a:r>
            <a:r>
              <a:rPr kumimoji="1" lang="zh-CN" altLang="en-US" dirty="0"/>
              <a:t> </a:t>
            </a:r>
            <a:r>
              <a:rPr kumimoji="1" lang="en-US" altLang="zh-CN" dirty="0" err="1"/>
              <a:t>autodl</a:t>
            </a:r>
            <a:r>
              <a:rPr kumimoji="1" lang="zh-CN" altLang="en-US" dirty="0"/>
              <a:t> </a:t>
            </a:r>
            <a:r>
              <a:rPr kumimoji="1" lang="en-US" altLang="zh-CN" dirty="0"/>
              <a:t>transfer</a:t>
            </a:r>
            <a:r>
              <a:rPr kumimoji="1" lang="zh-CN" altLang="en-US" dirty="0"/>
              <a:t> </a:t>
            </a:r>
            <a:r>
              <a:rPr kumimoji="1" lang="en-US" altLang="zh-CN" dirty="0"/>
              <a:t>has</a:t>
            </a:r>
            <a:r>
              <a:rPr kumimoji="1" lang="zh-CN" altLang="en-US" dirty="0"/>
              <a:t> </a:t>
            </a:r>
            <a:r>
              <a:rPr kumimoji="1" lang="en-US" altLang="zh-CN" dirty="0"/>
              <a:t>been</a:t>
            </a:r>
            <a:r>
              <a:rPr kumimoji="1" lang="zh-CN" altLang="en-US" dirty="0"/>
              <a:t> </a:t>
            </a:r>
            <a:r>
              <a:rPr kumimoji="1" lang="en-US" altLang="zh-CN" dirty="0"/>
              <a:t>used...including</a:t>
            </a:r>
            <a:r>
              <a:rPr kumimoji="1" lang="zh-CN" altLang="en-US" dirty="0"/>
              <a:t> </a:t>
            </a:r>
            <a:r>
              <a:rPr kumimoji="1" lang="en-US" altLang="zh-CN" dirty="0" err="1"/>
              <a:t>EasyDL</a:t>
            </a:r>
            <a:r>
              <a:rPr kumimoji="1" lang="en-US" altLang="zh-CN" dirty="0"/>
              <a:t>..</a:t>
            </a:r>
          </a:p>
          <a:p>
            <a:r>
              <a:rPr kumimoji="1" lang="en-US" altLang="zh-CN" dirty="0"/>
              <a:t>3.</a:t>
            </a:r>
            <a:r>
              <a:rPr kumimoji="1" lang="zh-CN" altLang="en-US" dirty="0"/>
              <a:t> </a:t>
            </a:r>
            <a:r>
              <a:rPr kumimoji="1" lang="en-US" altLang="zh-CN" dirty="0"/>
              <a:t>Every</a:t>
            </a:r>
            <a:r>
              <a:rPr kumimoji="1" lang="zh-CN" altLang="en-US" dirty="0"/>
              <a:t> </a:t>
            </a:r>
            <a:r>
              <a:rPr kumimoji="1" lang="en-US" altLang="zh-CN" dirty="0"/>
              <a:t>month,</a:t>
            </a:r>
            <a:r>
              <a:rPr kumimoji="1" lang="zh-CN" altLang="en-US" dirty="0"/>
              <a:t> </a:t>
            </a:r>
            <a:r>
              <a:rPr kumimoji="1" lang="en-US" altLang="zh-CN" dirty="0" err="1"/>
              <a:t>autodl</a:t>
            </a:r>
            <a:r>
              <a:rPr kumimoji="1" lang="zh-CN" altLang="en-US" dirty="0"/>
              <a:t> </a:t>
            </a:r>
            <a:r>
              <a:rPr kumimoji="1" lang="en-US" altLang="zh-CN" dirty="0"/>
              <a:t>transfer</a:t>
            </a:r>
            <a:r>
              <a:rPr kumimoji="1" lang="zh-CN" altLang="en-US" dirty="0"/>
              <a:t> </a:t>
            </a:r>
            <a:r>
              <a:rPr kumimoji="1" lang="en-US" altLang="zh-CN" dirty="0"/>
              <a:t>serves</a:t>
            </a:r>
            <a:r>
              <a:rPr kumimoji="1" lang="zh-CN" altLang="en-US" dirty="0"/>
              <a:t> </a:t>
            </a:r>
            <a:r>
              <a:rPr kumimoji="1" lang="en-US" altLang="zh-CN" dirty="0"/>
              <a:t>over</a:t>
            </a:r>
            <a:r>
              <a:rPr kumimoji="1" lang="zh-CN" altLang="en-US" dirty="0"/>
              <a:t> </a:t>
            </a:r>
            <a:r>
              <a:rPr kumimoji="1" lang="en-US" altLang="zh-CN" dirty="0"/>
              <a:t>1</a:t>
            </a:r>
            <a:r>
              <a:rPr kumimoji="1" lang="zh-CN" altLang="en-US" dirty="0"/>
              <a:t> </a:t>
            </a:r>
            <a:r>
              <a:rPr kumimoji="1" lang="en-US" altLang="zh-CN" dirty="0" err="1"/>
              <a:t>millon</a:t>
            </a:r>
            <a:r>
              <a:rPr kumimoji="1" lang="zh-CN" altLang="en-US" dirty="0"/>
              <a:t> </a:t>
            </a:r>
            <a:r>
              <a:rPr kumimoji="1" lang="en-US" altLang="zh-CN" dirty="0"/>
              <a:t>inference</a:t>
            </a:r>
            <a:r>
              <a:rPr kumimoji="1" lang="zh-CN" altLang="en-US" dirty="0"/>
              <a:t> </a:t>
            </a:r>
            <a:r>
              <a:rPr kumimoji="1" lang="en-US" altLang="zh-CN" dirty="0"/>
              <a:t>requests</a:t>
            </a:r>
            <a:r>
              <a:rPr kumimoji="1" lang="zh-CN" altLang="en-US" dirty="0"/>
              <a:t> </a:t>
            </a:r>
            <a:r>
              <a:rPr kumimoji="1" lang="en-US" altLang="zh-CN" dirty="0"/>
              <a:t>through</a:t>
            </a:r>
            <a:r>
              <a:rPr kumimoji="1" lang="zh-CN" altLang="en-US" dirty="0"/>
              <a:t> </a:t>
            </a:r>
            <a:r>
              <a:rPr kumimoji="1" lang="en-US" altLang="zh-CN" dirty="0"/>
              <a:t>interfaces</a:t>
            </a:r>
            <a:r>
              <a:rPr kumimoji="1" lang="zh-CN" altLang="en-US" dirty="0"/>
              <a:t> </a:t>
            </a:r>
            <a:r>
              <a:rPr kumimoji="1" lang="en-US" altLang="zh-CN" dirty="0"/>
              <a:t>of</a:t>
            </a:r>
            <a:r>
              <a:rPr kumimoji="1" lang="zh-CN" altLang="en-US" dirty="0"/>
              <a:t> </a:t>
            </a:r>
            <a:r>
              <a:rPr kumimoji="1" lang="en-US" altLang="zh-CN" dirty="0"/>
              <a:t>Baidu's</a:t>
            </a:r>
            <a:r>
              <a:rPr kumimoji="1" lang="zh-CN" altLang="en-US" dirty="0"/>
              <a:t> </a:t>
            </a:r>
            <a:r>
              <a:rPr kumimoji="1" lang="en-US" altLang="zh-CN" dirty="0"/>
              <a:t>AI</a:t>
            </a:r>
            <a:r>
              <a:rPr kumimoji="1" lang="zh-CN" altLang="en-US" dirty="0"/>
              <a:t> </a:t>
            </a:r>
            <a:r>
              <a:rPr kumimoji="1" lang="en-US" altLang="zh-CN" dirty="0"/>
              <a:t>products.</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20</a:t>
            </a:fld>
            <a:endParaRPr lang="zh-CN" altLang="en-US"/>
          </a:p>
        </p:txBody>
      </p:sp>
    </p:spTree>
    <p:extLst>
      <p:ext uri="{BB962C8B-B14F-4D97-AF65-F5344CB8AC3E}">
        <p14:creationId xmlns:p14="http://schemas.microsoft.com/office/powerpoint/2010/main" val="3952697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[ˈ</a:t>
            </a:r>
            <a:r>
              <a:rPr kumimoji="1" lang="en" altLang="zh-CN" dirty="0" err="1"/>
              <a:t>njuːmərəs</a:t>
            </a:r>
            <a:r>
              <a:rPr kumimoji="1" lang="en" altLang="zh-CN" dirty="0"/>
              <a:t>] </a:t>
            </a:r>
          </a:p>
          <a:p>
            <a:r>
              <a:rPr kumimoji="1" lang="en-US" altLang="zh-CN" dirty="0"/>
              <a:t>1.achieves...</a:t>
            </a:r>
            <a:r>
              <a:rPr kumimoji="1" lang="zh-CN" altLang="en-US" dirty="0"/>
              <a:t> </a:t>
            </a:r>
            <a:r>
              <a:rPr kumimoji="1" lang="en-US" altLang="zh-CN" dirty="0"/>
              <a:t>without</a:t>
            </a:r>
            <a:r>
              <a:rPr kumimoji="1" lang="zh-CN" altLang="en-US" dirty="0"/>
              <a:t> </a:t>
            </a:r>
            <a:r>
              <a:rPr kumimoji="1" lang="en-US" altLang="zh-CN" dirty="0"/>
              <a:t>manually</a:t>
            </a:r>
            <a:r>
              <a:rPr kumimoji="1" lang="zh-CN" altLang="en-US" dirty="0"/>
              <a:t> </a:t>
            </a:r>
            <a:r>
              <a:rPr kumimoji="1" lang="en-US" altLang="zh-CN" dirty="0"/>
              <a:t>tuning</a:t>
            </a:r>
            <a:r>
              <a:rPr kumimoji="1" lang="zh-CN" altLang="en-US" dirty="0"/>
              <a:t> </a:t>
            </a:r>
            <a:r>
              <a:rPr kumimoji="1" lang="en-US" altLang="zh-CN" dirty="0"/>
              <a:t>hyper-parameters.</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21</a:t>
            </a:fld>
            <a:endParaRPr lang="zh-CN" altLang="en-US"/>
          </a:p>
        </p:txBody>
      </p:sp>
    </p:spTree>
    <p:extLst>
      <p:ext uri="{BB962C8B-B14F-4D97-AF65-F5344CB8AC3E}">
        <p14:creationId xmlns:p14="http://schemas.microsoft.com/office/powerpoint/2010/main" val="2135356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have</a:t>
            </a:r>
            <a:r>
              <a:rPr lang="zh-CN" altLang="en-US" dirty="0"/>
              <a:t> </a:t>
            </a:r>
            <a:r>
              <a:rPr lang="en-US" altLang="zh-CN" dirty="0"/>
              <a:t>applied</a:t>
            </a:r>
            <a:r>
              <a:rPr lang="zh-CN" altLang="en-US" dirty="0"/>
              <a:t> </a:t>
            </a:r>
            <a:r>
              <a:rPr lang="en-US" altLang="zh-CN" dirty="0" err="1"/>
              <a:t>autodl</a:t>
            </a:r>
            <a:r>
              <a:rPr lang="zh-CN" altLang="en-US" dirty="0"/>
              <a:t> </a:t>
            </a:r>
            <a:r>
              <a:rPr lang="en-US" altLang="zh-CN" dirty="0"/>
              <a:t>to</a:t>
            </a:r>
            <a:r>
              <a:rPr lang="zh-CN" altLang="en-US" dirty="0"/>
              <a:t> </a:t>
            </a:r>
            <a:r>
              <a:rPr lang="en-US" altLang="zh-CN" dirty="0"/>
              <a:t>indus..</a:t>
            </a:r>
            <a:endParaRPr lang="en-US" dirty="0"/>
          </a:p>
        </p:txBody>
      </p:sp>
      <p:sp>
        <p:nvSpPr>
          <p:cNvPr id="4" name="Slide Number Placeholder 3"/>
          <p:cNvSpPr>
            <a:spLocks noGrp="1"/>
          </p:cNvSpPr>
          <p:nvPr>
            <p:ph type="sldNum" sz="quarter" idx="10"/>
          </p:nvPr>
        </p:nvSpPr>
        <p:spPr/>
        <p:txBody>
          <a:bodyPr/>
          <a:lstStyle/>
          <a:p>
            <a:fld id="{DD974227-9842-407A-9C91-690B407F565A}" type="slidenum">
              <a:rPr lang="zh-CN" altLang="en-US" smtClean="0"/>
              <a:t>22</a:t>
            </a:fld>
            <a:endParaRPr lang="zh-CN" altLang="en-US"/>
          </a:p>
        </p:txBody>
      </p:sp>
    </p:spTree>
    <p:extLst>
      <p:ext uri="{BB962C8B-B14F-4D97-AF65-F5344CB8AC3E}">
        <p14:creationId xmlns:p14="http://schemas.microsoft.com/office/powerpoint/2010/main" val="92630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AutoDL</a:t>
            </a:r>
            <a:r>
              <a:rPr lang="zh-CN" altLang="en-US" dirty="0"/>
              <a:t> </a:t>
            </a:r>
            <a:r>
              <a:rPr lang="en-US" altLang="zh-CN" dirty="0"/>
              <a:t>is</a:t>
            </a:r>
            <a:r>
              <a:rPr lang="zh-CN" altLang="en-US" dirty="0"/>
              <a:t> </a:t>
            </a:r>
            <a:r>
              <a:rPr lang="en-US" altLang="zh-CN" dirty="0"/>
              <a:t>also</a:t>
            </a:r>
            <a:r>
              <a:rPr lang="zh-CN" altLang="en-US" dirty="0"/>
              <a:t> </a:t>
            </a:r>
            <a:r>
              <a:rPr lang="en-US" altLang="zh-CN" dirty="0"/>
              <a:t>used</a:t>
            </a:r>
            <a:r>
              <a:rPr lang="zh-CN" altLang="en-US" dirty="0"/>
              <a:t> </a:t>
            </a:r>
            <a:r>
              <a:rPr lang="en-US" altLang="zh-CN" dirty="0"/>
              <a:t>to</a:t>
            </a:r>
            <a:r>
              <a:rPr lang="zh-CN" altLang="en-US" dirty="0"/>
              <a:t> </a:t>
            </a:r>
            <a:r>
              <a:rPr lang="en-US" altLang="zh-CN" dirty="0"/>
              <a:t>help</a:t>
            </a:r>
            <a:r>
              <a:rPr lang="zh-CN" altLang="en-US" dirty="0"/>
              <a:t> </a:t>
            </a:r>
            <a:r>
              <a:rPr lang="en-US" altLang="zh-CN" dirty="0"/>
              <a:t>build</a:t>
            </a:r>
            <a:r>
              <a:rPr lang="zh-CN" altLang="en-US" dirty="0"/>
              <a:t> </a:t>
            </a:r>
            <a:r>
              <a:rPr lang="en-US" altLang="zh-CN" dirty="0"/>
              <a:t>the</a:t>
            </a:r>
            <a:r>
              <a:rPr lang="zh-CN" altLang="en-US" dirty="0"/>
              <a:t> </a:t>
            </a:r>
            <a:r>
              <a:rPr lang="en-US" altLang="zh-CN" dirty="0"/>
              <a:t>smart</a:t>
            </a:r>
            <a:r>
              <a:rPr lang="zh-CN" altLang="en-US" dirty="0"/>
              <a:t> </a:t>
            </a:r>
            <a:r>
              <a:rPr lang="en-US" altLang="zh-CN" dirty="0"/>
              <a:t>city.</a:t>
            </a:r>
            <a:r>
              <a:rPr lang="zh-CN" altLang="en-US" dirty="0"/>
              <a:t> </a:t>
            </a:r>
            <a:r>
              <a:rPr lang="en-US" altLang="zh-CN" dirty="0"/>
              <a:t>One</a:t>
            </a:r>
            <a:r>
              <a:rPr lang="zh-CN" altLang="en-US" dirty="0"/>
              <a:t> </a:t>
            </a:r>
            <a:r>
              <a:rPr lang="en-US" altLang="zh-CN" dirty="0"/>
              <a:t>example</a:t>
            </a:r>
            <a:r>
              <a:rPr lang="zh-CN" altLang="en-US" dirty="0"/>
              <a:t> </a:t>
            </a:r>
            <a:r>
              <a:rPr lang="en-US" altLang="zh-CN" dirty="0"/>
              <a:t>is</a:t>
            </a:r>
            <a:r>
              <a:rPr lang="zh-CN" altLang="en-US" dirty="0"/>
              <a:t> </a:t>
            </a:r>
            <a:r>
              <a:rPr lang="en-US" altLang="zh-CN" dirty="0"/>
              <a:t>the</a:t>
            </a:r>
            <a:r>
              <a:rPr lang="zh-CN" altLang="en-US" dirty="0"/>
              <a:t> </a:t>
            </a:r>
            <a:r>
              <a:rPr lang="en-US" altLang="zh-CN" dirty="0"/>
              <a:t>object</a:t>
            </a:r>
            <a:r>
              <a:rPr lang="zh-CN" altLang="en-US" dirty="0"/>
              <a:t> </a:t>
            </a:r>
            <a:r>
              <a:rPr lang="en-US" altLang="zh-CN" dirty="0"/>
              <a:t>detection</a:t>
            </a:r>
            <a:r>
              <a:rPr lang="zh-CN" altLang="en-US" dirty="0"/>
              <a:t> </a:t>
            </a:r>
            <a:r>
              <a:rPr lang="en-US" altLang="zh-CN" dirty="0"/>
              <a:t>task</a:t>
            </a:r>
            <a:r>
              <a:rPr lang="zh-CN" altLang="en-US" dirty="0"/>
              <a:t> </a:t>
            </a:r>
            <a:r>
              <a:rPr lang="en-US" altLang="zh-CN" dirty="0"/>
              <a:t>of</a:t>
            </a:r>
            <a:r>
              <a:rPr lang="zh-CN" altLang="en-US" dirty="0"/>
              <a:t> </a:t>
            </a:r>
            <a:r>
              <a:rPr lang="en-US" altLang="zh-CN" dirty="0"/>
              <a:t>identifying..</a:t>
            </a:r>
            <a:r>
              <a:rPr lang="zh-CN" altLang="en-US" dirty="0"/>
              <a:t> </a:t>
            </a:r>
            <a:r>
              <a:rPr lang="en-US" altLang="zh-CN" dirty="0" err="1"/>
              <a:t>AutoDL</a:t>
            </a:r>
            <a:r>
              <a:rPr lang="zh-CN" altLang="en-US" dirty="0"/>
              <a:t> </a:t>
            </a:r>
            <a:r>
              <a:rPr lang="en-US" altLang="zh-CN" dirty="0"/>
              <a:t>..</a:t>
            </a:r>
            <a:endParaRPr lang="en-US" dirty="0"/>
          </a:p>
        </p:txBody>
      </p:sp>
      <p:sp>
        <p:nvSpPr>
          <p:cNvPr id="4" name="Slide Number Placeholder 3"/>
          <p:cNvSpPr>
            <a:spLocks noGrp="1"/>
          </p:cNvSpPr>
          <p:nvPr>
            <p:ph type="sldNum" sz="quarter" idx="10"/>
          </p:nvPr>
        </p:nvSpPr>
        <p:spPr/>
        <p:txBody>
          <a:bodyPr/>
          <a:lstStyle/>
          <a:p>
            <a:fld id="{DD974227-9842-407A-9C91-690B407F565A}" type="slidenum">
              <a:rPr lang="zh-CN" altLang="en-US" smtClean="0"/>
              <a:t>23</a:t>
            </a:fld>
            <a:endParaRPr lang="zh-CN" altLang="en-US"/>
          </a:p>
        </p:txBody>
      </p:sp>
    </p:spTree>
    <p:extLst>
      <p:ext uri="{BB962C8B-B14F-4D97-AF65-F5344CB8AC3E}">
        <p14:creationId xmlns:p14="http://schemas.microsoft.com/office/powerpoint/2010/main" val="2182277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kumimoji="1" lang="en-US" altLang="zh-CN" dirty="0"/>
              <a:t>We</a:t>
            </a:r>
            <a:r>
              <a:rPr kumimoji="1" lang="zh-CN" altLang="en-US" dirty="0"/>
              <a:t> </a:t>
            </a:r>
            <a:r>
              <a:rPr kumimoji="1" lang="en-US" altLang="zh-CN" dirty="0"/>
              <a:t>implement</a:t>
            </a:r>
            <a:r>
              <a:rPr kumimoji="1" lang="zh-CN" altLang="en-US" dirty="0"/>
              <a:t> </a:t>
            </a:r>
            <a:r>
              <a:rPr kumimoji="1" lang="en-US" altLang="zh-CN" dirty="0" err="1"/>
              <a:t>AutoDL</a:t>
            </a:r>
            <a:r>
              <a:rPr kumimoji="1" lang="zh-CN" altLang="en-US" dirty="0"/>
              <a:t> </a:t>
            </a:r>
            <a:r>
              <a:rPr kumimoji="1" lang="en-US" altLang="zh-CN" dirty="0"/>
              <a:t>fine-tuning,</a:t>
            </a:r>
            <a:r>
              <a:rPr kumimoji="1" lang="zh-CN" altLang="en-US" dirty="0"/>
              <a:t> </a:t>
            </a:r>
            <a:r>
              <a:rPr kumimoji="1" lang="en-US" altLang="zh-CN" dirty="0"/>
              <a:t>for</a:t>
            </a:r>
            <a:r>
              <a:rPr kumimoji="1" lang="zh-CN" altLang="en-US" dirty="0"/>
              <a:t> </a:t>
            </a:r>
            <a:r>
              <a:rPr kumimoji="1" lang="en-US" altLang="zh-CN" dirty="0"/>
              <a:t>automated</a:t>
            </a:r>
            <a:r>
              <a:rPr kumimoji="1" lang="zh-CN" altLang="en-US" dirty="0"/>
              <a:t> </a:t>
            </a:r>
            <a:r>
              <a:rPr kumimoji="1" lang="en-US" altLang="zh-CN" dirty="0"/>
              <a:t>and</a:t>
            </a:r>
            <a:r>
              <a:rPr kumimoji="1" lang="zh-CN" altLang="en-US" dirty="0"/>
              <a:t> </a:t>
            </a:r>
            <a:r>
              <a:rPr kumimoji="1" lang="en-US" altLang="zh-CN" dirty="0"/>
              <a:t>effective</a:t>
            </a:r>
            <a:r>
              <a:rPr kumimoji="1" lang="zh-CN" altLang="en-US" dirty="0"/>
              <a:t> </a:t>
            </a:r>
            <a:r>
              <a:rPr kumimoji="1" lang="en-US" altLang="zh-CN" dirty="0"/>
              <a:t>fine-tuning.</a:t>
            </a:r>
            <a:r>
              <a:rPr kumimoji="1" lang="zh-CN" altLang="en-US" dirty="0"/>
              <a:t> </a:t>
            </a:r>
            <a:endParaRPr kumimoji="1" lang="en-US" altLang="zh-CN" dirty="0"/>
          </a:p>
          <a:p>
            <a:r>
              <a:rPr kumimoji="1" lang="en-US" altLang="zh-CN" dirty="0"/>
              <a:t>2.</a:t>
            </a:r>
            <a:r>
              <a:rPr kumimoji="1" lang="zh-CN" altLang="en-US" dirty="0"/>
              <a:t> </a:t>
            </a:r>
            <a:r>
              <a:rPr kumimoji="1" lang="en-US" altLang="zh-CN" dirty="0"/>
              <a:t>We</a:t>
            </a:r>
            <a:r>
              <a:rPr kumimoji="1" lang="zh-CN" altLang="en-US" dirty="0"/>
              <a:t> </a:t>
            </a:r>
            <a:r>
              <a:rPr kumimoji="1" lang="en-US" altLang="zh-CN" dirty="0"/>
              <a:t>verify</a:t>
            </a:r>
            <a:r>
              <a:rPr kumimoji="1" lang="zh-CN" altLang="en-US" dirty="0"/>
              <a:t> </a:t>
            </a:r>
            <a:r>
              <a:rPr kumimoji="1" lang="en-US" altLang="zh-CN" dirty="0"/>
              <a:t>the</a:t>
            </a:r>
            <a:r>
              <a:rPr kumimoji="1" lang="zh-CN" altLang="en-US" dirty="0"/>
              <a:t> </a:t>
            </a:r>
            <a:r>
              <a:rPr kumimoji="1" lang="en-US" altLang="zh-CN" dirty="0"/>
              <a:t>algorithm</a:t>
            </a:r>
            <a:r>
              <a:rPr kumimoji="1" lang="zh-CN" altLang="en-US" dirty="0"/>
              <a:t> </a:t>
            </a:r>
            <a:r>
              <a:rPr kumimoji="1" lang="en-US" altLang="zh-CN" dirty="0"/>
              <a:t>in</a:t>
            </a:r>
            <a:r>
              <a:rPr kumimoji="1" lang="zh-CN" altLang="en-US" dirty="0"/>
              <a:t> </a:t>
            </a:r>
            <a:r>
              <a:rPr kumimoji="1" lang="en-US" altLang="zh-CN" dirty="0" err="1"/>
              <a:t>nlp</a:t>
            </a:r>
            <a:r>
              <a:rPr kumimoji="1" lang="zh-CN" altLang="en-US" dirty="0"/>
              <a:t> </a:t>
            </a:r>
            <a:r>
              <a:rPr kumimoji="1" lang="en-US" altLang="zh-CN" dirty="0"/>
              <a:t>tasks.</a:t>
            </a:r>
            <a:r>
              <a:rPr kumimoji="1" lang="zh-CN" altLang="en-US" dirty="0"/>
              <a:t> </a:t>
            </a:r>
            <a:r>
              <a:rPr kumimoji="1" lang="en-US" altLang="zh-CN" dirty="0"/>
              <a:t>12</a:t>
            </a:r>
            <a:r>
              <a:rPr kumimoji="1" lang="zh-CN" altLang="en-US" dirty="0"/>
              <a:t> </a:t>
            </a:r>
            <a:r>
              <a:rPr kumimoji="1" lang="en-US" altLang="zh-CN" dirty="0"/>
              <a:t>sets</a:t>
            </a:r>
            <a:r>
              <a:rPr kumimoji="1" lang="zh-CN" altLang="en-US" dirty="0"/>
              <a:t> </a:t>
            </a:r>
            <a:r>
              <a:rPr kumimoji="1" lang="en-US" altLang="zh-CN" dirty="0"/>
              <a:t>of</a:t>
            </a:r>
            <a:r>
              <a:rPr kumimoji="1" lang="zh-CN" altLang="en-US" dirty="0"/>
              <a:t> </a:t>
            </a:r>
            <a:r>
              <a:rPr kumimoji="1" lang="en-US" altLang="zh-CN" dirty="0"/>
              <a:t>crucial</a:t>
            </a:r>
            <a:r>
              <a:rPr kumimoji="1" lang="zh-CN" altLang="en-US" dirty="0"/>
              <a:t> </a:t>
            </a:r>
            <a:r>
              <a:rPr kumimoji="1" lang="en-US" altLang="zh-CN" dirty="0"/>
              <a:t>hyperparameters</a:t>
            </a:r>
            <a:r>
              <a:rPr kumimoji="1" lang="zh-CN" altLang="en-US" dirty="0"/>
              <a:t> </a:t>
            </a:r>
            <a:r>
              <a:rPr kumimoji="1" lang="en-US" altLang="zh-CN" dirty="0"/>
              <a:t>are</a:t>
            </a:r>
            <a:r>
              <a:rPr kumimoji="1" lang="zh-CN" altLang="en-US" dirty="0"/>
              <a:t> </a:t>
            </a:r>
            <a:r>
              <a:rPr kumimoji="1" lang="en-US" altLang="zh-CN" dirty="0"/>
              <a:t>automated</a:t>
            </a:r>
            <a:r>
              <a:rPr kumimoji="1" lang="zh-CN" altLang="en-US" dirty="0"/>
              <a:t> </a:t>
            </a:r>
            <a:r>
              <a:rPr kumimoji="1" lang="en-US" altLang="zh-CN" dirty="0"/>
              <a:t>decided,</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Baidu's</a:t>
            </a:r>
            <a:r>
              <a:rPr kumimoji="1" lang="zh-CN" altLang="en-US" dirty="0"/>
              <a:t> </a:t>
            </a:r>
            <a:r>
              <a:rPr kumimoji="1" lang="en-US" altLang="zh-CN" dirty="0" err="1"/>
              <a:t>blackbox</a:t>
            </a:r>
            <a:r>
              <a:rPr kumimoji="1" lang="zh-CN" altLang="en-US" dirty="0"/>
              <a:t> </a:t>
            </a:r>
            <a:r>
              <a:rPr kumimoji="1" lang="en-US" altLang="zh-CN" dirty="0"/>
              <a:t>optimization</a:t>
            </a:r>
            <a:r>
              <a:rPr kumimoji="1" lang="zh-CN" altLang="en-US" dirty="0"/>
              <a:t> </a:t>
            </a:r>
            <a:r>
              <a:rPr kumimoji="1" lang="en-US" altLang="zh-CN" dirty="0"/>
              <a:t>algorithm</a:t>
            </a:r>
            <a:r>
              <a:rPr kumimoji="1" lang="zh-CN" altLang="en-US" dirty="0"/>
              <a:t> </a:t>
            </a:r>
            <a:r>
              <a:rPr kumimoji="1" lang="en-US" altLang="zh-CN" dirty="0"/>
              <a:t>P-SHE2.</a:t>
            </a:r>
            <a:r>
              <a:rPr kumimoji="1" lang="zh-CN" altLang="en-US" dirty="0"/>
              <a:t> </a:t>
            </a:r>
            <a:endParaRPr kumimoji="1" lang="en-US" altLang="zh-CN" dirty="0"/>
          </a:p>
          <a:p>
            <a:r>
              <a:rPr kumimoji="1" lang="en-US" altLang="zh-CN" dirty="0"/>
              <a:t>3.</a:t>
            </a:r>
            <a:r>
              <a:rPr kumimoji="1" lang="zh-CN" altLang="en-US" dirty="0"/>
              <a:t> </a:t>
            </a:r>
            <a:r>
              <a:rPr kumimoji="1" lang="en-US" altLang="zh-CN" dirty="0" err="1"/>
              <a:t>AutoDL</a:t>
            </a:r>
            <a:r>
              <a:rPr kumimoji="1" lang="zh-CN" altLang="en-US" dirty="0"/>
              <a:t> </a:t>
            </a:r>
            <a:r>
              <a:rPr kumimoji="1" lang="en-US" altLang="zh-CN" dirty="0"/>
              <a:t>fine-tuning</a:t>
            </a:r>
            <a:r>
              <a:rPr kumimoji="1" lang="zh-CN" altLang="en-US" dirty="0"/>
              <a:t> </a:t>
            </a:r>
            <a:r>
              <a:rPr kumimoji="1" lang="en-US" altLang="zh-CN" dirty="0"/>
              <a:t>obtains</a:t>
            </a:r>
            <a:r>
              <a:rPr kumimoji="1" lang="zh-CN" altLang="en-US" dirty="0"/>
              <a:t> </a:t>
            </a:r>
            <a:r>
              <a:rPr kumimoji="1" lang="en-US" altLang="zh-CN" dirty="0"/>
              <a:t>precision</a:t>
            </a:r>
            <a:r>
              <a:rPr kumimoji="1" lang="zh-CN" altLang="en-US" dirty="0"/>
              <a:t> </a:t>
            </a:r>
            <a:r>
              <a:rPr kumimoji="1" lang="en-US" altLang="zh-CN" dirty="0"/>
              <a:t>very</a:t>
            </a:r>
            <a:r>
              <a:rPr kumimoji="1" lang="zh-CN" altLang="en-US" dirty="0"/>
              <a:t> </a:t>
            </a:r>
            <a:r>
              <a:rPr kumimoji="1" lang="en-US" altLang="zh-CN" dirty="0"/>
              <a:t>close</a:t>
            </a:r>
            <a:r>
              <a:rPr kumimoji="1" lang="zh-CN" altLang="en-US" dirty="0"/>
              <a:t> </a:t>
            </a:r>
            <a:r>
              <a:rPr kumimoji="1" lang="en-US" altLang="zh-CN" dirty="0"/>
              <a:t>to</a:t>
            </a:r>
            <a:r>
              <a:rPr kumimoji="1" lang="zh-CN" altLang="en-US" dirty="0"/>
              <a:t> </a:t>
            </a:r>
            <a:r>
              <a:rPr kumimoji="1" lang="en-US" altLang="zh-CN" dirty="0"/>
              <a:t>human</a:t>
            </a:r>
            <a:r>
              <a:rPr kumimoji="1" lang="zh-CN" altLang="en-US" dirty="0"/>
              <a:t> </a:t>
            </a:r>
            <a:r>
              <a:rPr kumimoji="1" lang="en-US" altLang="zh-CN" dirty="0"/>
              <a:t>experts,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condition</a:t>
            </a:r>
            <a:r>
              <a:rPr kumimoji="1" lang="zh-CN" altLang="en-US" dirty="0"/>
              <a:t> </a:t>
            </a:r>
            <a:r>
              <a:rPr kumimoji="1" lang="en-US" altLang="zh-CN" dirty="0"/>
              <a:t>of</a:t>
            </a:r>
            <a:r>
              <a:rPr kumimoji="1" lang="zh-CN" altLang="en-US" dirty="0"/>
              <a:t> </a:t>
            </a:r>
            <a:r>
              <a:rPr kumimoji="1" lang="en-US" altLang="zh-CN" dirty="0"/>
              <a:t>acceptable</a:t>
            </a:r>
            <a:r>
              <a:rPr kumimoji="1" lang="zh-CN" altLang="en-US" dirty="0"/>
              <a:t> </a:t>
            </a:r>
            <a:r>
              <a:rPr kumimoji="1" lang="en-US" altLang="zh-CN" dirty="0"/>
              <a:t>resource</a:t>
            </a:r>
            <a:r>
              <a:rPr kumimoji="1" lang="zh-CN" altLang="en-US" dirty="0"/>
              <a:t> </a:t>
            </a:r>
            <a:r>
              <a:rPr kumimoji="1" lang="en-US" altLang="zh-CN" dirty="0"/>
              <a:t>consumption.</a:t>
            </a:r>
            <a:r>
              <a:rPr kumimoji="1" lang="zh-CN" altLang="en-US" dirty="0"/>
              <a:t>  </a:t>
            </a:r>
            <a:endParaRPr kumimoji="1" lang="en-US" altLang="zh-CN" dirty="0"/>
          </a:p>
          <a:p>
            <a:r>
              <a:rPr kumimoji="1" lang="en-US" altLang="zh-CN" dirty="0"/>
              <a:t>4.</a:t>
            </a:r>
            <a:r>
              <a:rPr kumimoji="1" lang="zh-CN" altLang="en-US" dirty="0"/>
              <a:t> </a:t>
            </a:r>
            <a:r>
              <a:rPr kumimoji="1" lang="en-US" altLang="zh-CN" dirty="0"/>
              <a:t>The</a:t>
            </a:r>
            <a:r>
              <a:rPr kumimoji="1" lang="zh-CN" altLang="en-US" dirty="0"/>
              <a:t> </a:t>
            </a:r>
            <a:r>
              <a:rPr kumimoji="1" lang="en-US" altLang="zh-CN" dirty="0"/>
              <a:t>code</a:t>
            </a:r>
            <a:r>
              <a:rPr kumimoji="1" lang="zh-CN" altLang="en-US" dirty="0"/>
              <a:t> </a:t>
            </a:r>
            <a:r>
              <a:rPr kumimoji="1" lang="en-US" altLang="zh-CN" dirty="0"/>
              <a:t>of</a:t>
            </a:r>
            <a:r>
              <a:rPr kumimoji="1" lang="zh-CN" altLang="en-US" dirty="0"/>
              <a:t> </a:t>
            </a:r>
            <a:r>
              <a:rPr kumimoji="1" lang="en-US" altLang="zh-CN" dirty="0" err="1"/>
              <a:t>AutoDL</a:t>
            </a:r>
            <a:r>
              <a:rPr kumimoji="1" lang="zh-CN" altLang="en-US" dirty="0"/>
              <a:t> </a:t>
            </a:r>
            <a:r>
              <a:rPr kumimoji="1" lang="en-US" altLang="zh-CN" dirty="0"/>
              <a:t>fine-tuning</a:t>
            </a:r>
            <a:r>
              <a:rPr kumimoji="1" lang="zh-CN" altLang="en-US" dirty="0"/>
              <a:t> </a:t>
            </a:r>
            <a:r>
              <a:rPr kumimoji="1" lang="en-US" altLang="zh-CN" dirty="0"/>
              <a:t>is</a:t>
            </a:r>
            <a:r>
              <a:rPr kumimoji="1" lang="zh-CN" altLang="en-US" dirty="0"/>
              <a:t> </a:t>
            </a:r>
            <a:r>
              <a:rPr kumimoji="1" lang="en-US" altLang="zh-CN" dirty="0" err="1"/>
              <a:t>avaoliable</a:t>
            </a:r>
            <a:r>
              <a:rPr kumimoji="1" lang="zh-CN" altLang="en-US" dirty="0"/>
              <a:t> </a:t>
            </a:r>
            <a:r>
              <a:rPr kumimoji="1" lang="en-US" altLang="zh-CN" dirty="0"/>
              <a:t>on</a:t>
            </a:r>
            <a:r>
              <a:rPr kumimoji="1" lang="zh-CN" altLang="en-US" dirty="0"/>
              <a:t> </a:t>
            </a:r>
            <a:r>
              <a:rPr kumimoji="1" lang="en-US" altLang="zh-CN" dirty="0"/>
              <a:t>Paddle</a:t>
            </a:r>
            <a:r>
              <a:rPr kumimoji="1" lang="zh-CN" altLang="en-US" dirty="0"/>
              <a:t> </a:t>
            </a:r>
            <a:r>
              <a:rPr kumimoji="1" lang="en-US" altLang="zh-CN" dirty="0"/>
              <a:t>Hub.</a:t>
            </a:r>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24</a:t>
            </a:fld>
            <a:endParaRPr lang="zh-CN" altLang="en-US"/>
          </a:p>
        </p:txBody>
      </p:sp>
    </p:spTree>
    <p:extLst>
      <p:ext uri="{BB962C8B-B14F-4D97-AF65-F5344CB8AC3E}">
        <p14:creationId xmlns:p14="http://schemas.microsoft.com/office/powerpoint/2010/main" val="176573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a:t>
            </a:r>
            <a:r>
              <a:rPr kumimoji="1" lang="en-US" altLang="zh-CN" dirty="0"/>
              <a:t>we</a:t>
            </a:r>
            <a:r>
              <a:rPr kumimoji="1" lang="zh-CN" altLang="en-US" dirty="0"/>
              <a:t> </a:t>
            </a:r>
            <a:r>
              <a:rPr kumimoji="1" lang="en-US" altLang="zh-CN" dirty="0"/>
              <a:t>also</a:t>
            </a:r>
            <a:r>
              <a:rPr kumimoji="1" lang="zh-CN" altLang="en-US" dirty="0"/>
              <a:t> </a:t>
            </a:r>
            <a:r>
              <a:rPr kumimoji="1" lang="en-US" altLang="zh-CN" dirty="0"/>
              <a:t>apply</a:t>
            </a:r>
            <a:r>
              <a:rPr kumimoji="1" lang="zh-CN" altLang="en-US" dirty="0"/>
              <a:t> </a:t>
            </a:r>
            <a:r>
              <a:rPr kumimoji="1" lang="en-US" altLang="zh-CN" dirty="0" err="1"/>
              <a:t>autodl</a:t>
            </a:r>
            <a:r>
              <a:rPr kumimoji="1" lang="zh-CN" altLang="en-US" dirty="0"/>
              <a:t> </a:t>
            </a:r>
            <a:r>
              <a:rPr kumimoji="1" lang="en-US" altLang="zh-CN" dirty="0"/>
              <a:t>to</a:t>
            </a:r>
            <a:r>
              <a:rPr kumimoji="1" lang="zh-CN" altLang="en-US" dirty="0"/>
              <a:t> </a:t>
            </a:r>
            <a:r>
              <a:rPr kumimoji="1" lang="en-US" altLang="zh-CN" dirty="0"/>
              <a:t>tasks</a:t>
            </a:r>
            <a:r>
              <a:rPr kumimoji="1" lang="zh-CN" altLang="en-US" dirty="0"/>
              <a:t> </a:t>
            </a:r>
            <a:r>
              <a:rPr kumimoji="1" lang="en-US" altLang="zh-CN" dirty="0"/>
              <a:t>with</a:t>
            </a:r>
            <a:r>
              <a:rPr kumimoji="1" lang="zh-CN" altLang="en-US" dirty="0"/>
              <a:t> </a:t>
            </a:r>
            <a:r>
              <a:rPr kumimoji="1" lang="en-US" altLang="zh-CN" dirty="0"/>
              <a:t>structured</a:t>
            </a:r>
            <a:r>
              <a:rPr kumimoji="1" lang="zh-CN" altLang="en-US" dirty="0"/>
              <a:t> </a:t>
            </a:r>
            <a:r>
              <a:rPr kumimoji="1" lang="en-US" altLang="zh-CN" dirty="0"/>
              <a:t>data</a:t>
            </a:r>
            <a:r>
              <a:rPr kumimoji="1" lang="zh-CN" altLang="en-US" dirty="0"/>
              <a:t> </a:t>
            </a:r>
            <a:endParaRPr kumimoji="1" lang="en-US" altLang="zh-CN" dirty="0"/>
          </a:p>
          <a:p>
            <a:r>
              <a:rPr kumimoji="1" lang="en-US" altLang="zh-CN" dirty="0"/>
              <a:t>2.</a:t>
            </a:r>
            <a:r>
              <a:rPr kumimoji="1" lang="zh-CN" altLang="en-US" dirty="0"/>
              <a:t> </a:t>
            </a:r>
            <a:r>
              <a:rPr kumimoji="1" lang="en-US" altLang="zh-CN" dirty="0"/>
              <a:t>it</a:t>
            </a:r>
            <a:r>
              <a:rPr kumimoji="1" lang="zh-CN" altLang="en-US" dirty="0"/>
              <a:t> </a:t>
            </a:r>
            <a:r>
              <a:rPr kumimoji="1" lang="en-US" altLang="zh-CN" dirty="0"/>
              <a:t>supports</a:t>
            </a:r>
            <a:r>
              <a:rPr kumimoji="1" lang="zh-CN" altLang="en-US" dirty="0"/>
              <a:t> </a:t>
            </a:r>
            <a:r>
              <a:rPr kumimoji="1" lang="en-US" altLang="zh-CN" dirty="0"/>
              <a:t>48</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common</a:t>
            </a:r>
            <a:r>
              <a:rPr kumimoji="1" lang="zh-CN" altLang="en-US" dirty="0"/>
              <a:t> </a:t>
            </a:r>
            <a:r>
              <a:rPr kumimoji="1" lang="en-US" altLang="zh-CN" dirty="0"/>
              <a:t>data</a:t>
            </a:r>
            <a:r>
              <a:rPr kumimoji="1" lang="zh-CN" altLang="en-US" dirty="0"/>
              <a:t> </a:t>
            </a:r>
            <a:r>
              <a:rPr kumimoji="1" lang="en-US" altLang="zh-CN" dirty="0"/>
              <a:t>pre-processing</a:t>
            </a:r>
            <a:r>
              <a:rPr kumimoji="1" lang="zh-CN" altLang="en-US" dirty="0"/>
              <a:t> </a:t>
            </a:r>
            <a:r>
              <a:rPr kumimoji="1" lang="en-US" altLang="zh-CN" dirty="0"/>
              <a:t>methods.</a:t>
            </a:r>
            <a:endParaRPr kumimoji="1" lang="zh-CN" altLang="en-US" dirty="0"/>
          </a:p>
        </p:txBody>
      </p:sp>
      <p:sp>
        <p:nvSpPr>
          <p:cNvPr id="4" name="幻灯片编号占位符 3"/>
          <p:cNvSpPr>
            <a:spLocks noGrp="1"/>
          </p:cNvSpPr>
          <p:nvPr>
            <p:ph type="sldNum" sz="quarter" idx="10"/>
          </p:nvPr>
        </p:nvSpPr>
        <p:spPr/>
        <p:txBody>
          <a:bodyPr/>
          <a:lstStyle/>
          <a:p>
            <a:fld id="{DD974227-9842-407A-9C91-690B407F565A}" type="slidenum">
              <a:rPr lang="zh-CN" altLang="en-US" smtClean="0"/>
              <a:t>25</a:t>
            </a:fld>
            <a:endParaRPr lang="zh-CN" altLang="en-US"/>
          </a:p>
        </p:txBody>
      </p:sp>
    </p:spTree>
    <p:extLst>
      <p:ext uri="{BB962C8B-B14F-4D97-AF65-F5344CB8AC3E}">
        <p14:creationId xmlns:p14="http://schemas.microsoft.com/office/powerpoint/2010/main" val="1161046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974227-9842-407A-9C91-690B407F565A}" type="slidenum">
              <a:rPr lang="zh-CN" altLang="en-US" smtClean="0"/>
              <a:t>26</a:t>
            </a:fld>
            <a:endParaRPr lang="zh-CN" altLang="en-US"/>
          </a:p>
        </p:txBody>
      </p:sp>
    </p:spTree>
    <p:extLst>
      <p:ext uri="{BB962C8B-B14F-4D97-AF65-F5344CB8AC3E}">
        <p14:creationId xmlns:p14="http://schemas.microsoft.com/office/powerpoint/2010/main" val="231450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kern="1200" dirty="0">
                <a:solidFill>
                  <a:schemeClr val="tx1"/>
                </a:solidFill>
                <a:effectLst/>
                <a:latin typeface="+mn-lt"/>
                <a:ea typeface="+mn-ea"/>
                <a:cs typeface="+mn-cs"/>
              </a:rPr>
              <a:t>Begin from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background</a:t>
            </a:r>
          </a:p>
          <a:p>
            <a:pPr marL="228600" indent="-228600">
              <a:buAutoNum type="arabicPeriod"/>
            </a:pPr>
            <a:r>
              <a:rPr lang="en-US" sz="1200" kern="1200" dirty="0">
                <a:solidFill>
                  <a:schemeClr val="tx1"/>
                </a:solidFill>
                <a:effectLst/>
                <a:latin typeface="+mn-lt"/>
                <a:ea typeface="+mn-ea"/>
                <a:cs typeface="+mn-cs"/>
              </a:rPr>
              <a:t>It’s well known that.. over-fitt</a:t>
            </a:r>
            <a:r>
              <a:rPr lang="en-US" altLang="zh-CN"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ng</a:t>
            </a:r>
          </a:p>
          <a:p>
            <a:pPr marL="228600" indent="-228600">
              <a:buAutoNum type="arabicPeriod"/>
            </a:pPr>
            <a:r>
              <a:rPr lang="en-US" sz="1200" kern="1200" dirty="0">
                <a:solidFill>
                  <a:schemeClr val="tx1"/>
                </a:solidFill>
                <a:effectLst/>
                <a:latin typeface="+mn-lt"/>
                <a:ea typeface="+mn-ea"/>
                <a:cs typeface="+mn-cs"/>
              </a:rPr>
              <a:t>the common purpose.. </a:t>
            </a:r>
          </a:p>
          <a:p>
            <a:pPr marL="228600" indent="-228600">
              <a:buAutoNum type="arabicPeriod"/>
            </a:pPr>
            <a:r>
              <a:rPr lang="en-US" sz="1200" kern="1200" dirty="0">
                <a:solidFill>
                  <a:schemeClr val="tx1"/>
                </a:solidFill>
                <a:effectLst/>
                <a:latin typeface="+mn-lt"/>
                <a:ea typeface="+mn-ea"/>
                <a:cs typeface="+mn-cs"/>
              </a:rPr>
              <a:t>auxiliary called </a:t>
            </a:r>
            <a:r>
              <a:rPr lang="en-US" sz="1200" kern="1200" dirty="0" err="1">
                <a:solidFill>
                  <a:schemeClr val="tx1"/>
                </a:solidFill>
                <a:effectLst/>
                <a:latin typeface="+mn-lt"/>
                <a:ea typeface="+mn-ea"/>
                <a:cs typeface="+mn-cs"/>
              </a:rPr>
              <a:t>src</a:t>
            </a:r>
            <a:r>
              <a:rPr lang="en-US" sz="1200" kern="1200" dirty="0">
                <a:solidFill>
                  <a:schemeClr val="tx1"/>
                </a:solidFill>
                <a:effectLst/>
                <a:latin typeface="+mn-lt"/>
                <a:ea typeface="+mn-ea"/>
                <a:cs typeface="+mn-cs"/>
              </a:rPr>
              <a:t>, desired called </a:t>
            </a:r>
            <a:r>
              <a:rPr lang="en-US" sz="1200" kern="1200" dirty="0" err="1">
                <a:solidFill>
                  <a:schemeClr val="tx1"/>
                </a:solidFill>
                <a:effectLst/>
                <a:latin typeface="+mn-lt"/>
                <a:ea typeface="+mn-ea"/>
                <a:cs typeface="+mn-cs"/>
              </a:rPr>
              <a:t>tgt</a:t>
            </a:r>
            <a:endParaRPr lang="en-US" dirty="0"/>
          </a:p>
        </p:txBody>
      </p:sp>
      <p:sp>
        <p:nvSpPr>
          <p:cNvPr id="4" name="Slide Number Placeholder 3"/>
          <p:cNvSpPr>
            <a:spLocks noGrp="1"/>
          </p:cNvSpPr>
          <p:nvPr>
            <p:ph type="sldNum" sz="quarter" idx="5"/>
          </p:nvPr>
        </p:nvSpPr>
        <p:spPr/>
        <p:txBody>
          <a:bodyPr/>
          <a:lstStyle/>
          <a:p>
            <a:fld id="{DD974227-9842-407A-9C91-690B407F565A}" type="slidenum">
              <a:rPr lang="zh-CN" altLang="en-US" smtClean="0"/>
              <a:t>2</a:t>
            </a:fld>
            <a:endParaRPr lang="zh-CN" altLang="en-US"/>
          </a:p>
        </p:txBody>
      </p:sp>
    </p:spTree>
    <p:extLst>
      <p:ext uri="{BB962C8B-B14F-4D97-AF65-F5344CB8AC3E}">
        <p14:creationId xmlns:p14="http://schemas.microsoft.com/office/powerpoint/2010/main" val="106260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1.According to diff. divided into.., which are..</a:t>
            </a:r>
          </a:p>
          <a:p>
            <a:r>
              <a:rPr kumimoji="1" lang="en-US" altLang="zh-CN" sz="1200" kern="1200" dirty="0">
                <a:solidFill>
                  <a:schemeClr val="tx1"/>
                </a:solidFill>
                <a:effectLst/>
                <a:latin typeface="+mn-lt"/>
                <a:ea typeface="+mn-ea"/>
                <a:cs typeface="+mn-cs"/>
              </a:rPr>
              <a:t>2.Inductive.. deals with..;</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main</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topic</a:t>
            </a:r>
          </a:p>
          <a:p>
            <a:r>
              <a:rPr kumimoji="1" lang="en-US" altLang="zh-CN" sz="1200" kern="1200" dirty="0">
                <a:solidFill>
                  <a:schemeClr val="tx1"/>
                </a:solidFill>
                <a:effectLst/>
                <a:latin typeface="+mn-lt"/>
                <a:ea typeface="+mn-ea"/>
                <a:cs typeface="+mn-cs"/>
              </a:rPr>
              <a:t>3.for sake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of</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simp</a:t>
            </a:r>
            <a:r>
              <a:rPr kumimoji="1" lang="en-US" altLang="zh-CN" sz="1200" kern="1200" dirty="0">
                <a:solidFill>
                  <a:schemeClr val="tx1"/>
                </a:solidFill>
                <a:effectLst/>
                <a:latin typeface="+mn-lt"/>
                <a:ea typeface="+mn-ea"/>
                <a:cs typeface="+mn-cs"/>
              </a:rPr>
              <a:t>.., use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name..for</a:t>
            </a:r>
            <a:r>
              <a:rPr kumimoji="1" lang="en-US" altLang="zh-CN" sz="1200" kern="1200" dirty="0">
                <a:solidFill>
                  <a:schemeClr val="tx1"/>
                </a:solidFill>
                <a:effectLst/>
                <a:latin typeface="+mn-lt"/>
                <a:ea typeface="+mn-ea"/>
                <a:cs typeface="+mn-cs"/>
              </a:rPr>
              <a:t> short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in</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following</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parts.</a:t>
            </a:r>
          </a:p>
          <a:p>
            <a:r>
              <a:rPr kumimoji="1" lang="en-US" altLang="zh-CN" sz="1200" kern="1200" dirty="0">
                <a:solidFill>
                  <a:schemeClr val="tx1"/>
                </a:solidFill>
                <a:effectLst/>
                <a:latin typeface="+mn-lt"/>
                <a:ea typeface="+mn-ea"/>
                <a:cs typeface="+mn-cs"/>
              </a:rPr>
              <a:t>4.briefly</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introduce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other</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two..</a:t>
            </a:r>
          </a:p>
          <a:p>
            <a:r>
              <a:rPr kumimoji="1" lang="en-US" altLang="zh-CN" sz="1200" kern="1200" dirty="0">
                <a:solidFill>
                  <a:schemeClr val="tx1"/>
                </a:solidFill>
                <a:effectLst/>
                <a:latin typeface="+mn-lt"/>
                <a:ea typeface="+mn-ea"/>
                <a:cs typeface="+mn-cs"/>
              </a:rPr>
              <a:t>5.</a:t>
            </a:r>
            <a:r>
              <a:rPr lang="en-US" altLang="zh-CN" sz="1200" kern="1200" dirty="0">
                <a:solidFill>
                  <a:schemeClr val="tx1"/>
                </a:solidFill>
                <a:effectLst/>
                <a:latin typeface="+mn-lt"/>
                <a:ea typeface="+mn-ea"/>
                <a:cs typeface="+mn-cs"/>
              </a:rPr>
              <a:t>Transductive..cares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src</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tgt</a:t>
            </a:r>
            <a:r>
              <a:rPr lang="en-US" altLang="zh-CN" sz="1200" kern="1200" dirty="0">
                <a:solidFill>
                  <a:schemeClr val="tx1"/>
                </a:solidFill>
                <a:effectLst/>
                <a:latin typeface="+mn-lt"/>
                <a:ea typeface="+mn-ea"/>
                <a:cs typeface="+mn-cs"/>
              </a:rPr>
              <a:t> label.., while</a:t>
            </a:r>
            <a:r>
              <a:rPr kumimoji="1" lang="en-US" altLang="zh-CN" sz="1200" kern="1200" dirty="0">
                <a:solidFill>
                  <a:schemeClr val="tx1"/>
                </a:solidFill>
                <a:effectLst/>
                <a:latin typeface="+mn-lt"/>
                <a:ea typeface="+mn-ea"/>
                <a:cs typeface="+mn-cs"/>
              </a:rPr>
              <a:t>..</a:t>
            </a:r>
          </a:p>
          <a:p>
            <a:r>
              <a:rPr kumimoji="1" lang="en-US" altLang="zh-CN" sz="1200" kern="1200" dirty="0">
                <a:solidFill>
                  <a:schemeClr val="tx1"/>
                </a:solidFill>
                <a:effectLst/>
                <a:latin typeface="+mn-lt"/>
                <a:ea typeface="+mn-ea"/>
                <a:cs typeface="+mn-cs"/>
              </a:rPr>
              <a:t>6.unsupervised..deals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with</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transfer</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learning</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problems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for</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unsup</a:t>
            </a:r>
            <a:r>
              <a:rPr kumimoji="1" lang="en-US" altLang="zh-CN" sz="1200" kern="1200" dirty="0">
                <a:solidFill>
                  <a:schemeClr val="tx1"/>
                </a:solidFill>
                <a:effectLst/>
                <a:latin typeface="+mn-lt"/>
                <a:ea typeface="+mn-ea"/>
                <a:cs typeface="+mn-cs"/>
              </a:rPr>
              <a:t>..tasks.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So</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there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is</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no</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labeled..</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D974227-9842-407A-9C91-690B407F565A}" type="slidenum">
              <a:rPr lang="zh-CN" altLang="en-US" smtClean="0"/>
              <a:t>3</a:t>
            </a:fld>
            <a:endParaRPr lang="zh-CN" altLang="en-US"/>
          </a:p>
        </p:txBody>
      </p:sp>
    </p:spTree>
    <p:extLst>
      <p:ext uri="{BB962C8B-B14F-4D97-AF65-F5344CB8AC3E}">
        <p14:creationId xmlns:p14="http://schemas.microsoft.com/office/powerpoint/2010/main" val="112720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1.talk about common practice</a:t>
            </a:r>
          </a:p>
          <a:p>
            <a:r>
              <a:rPr kumimoji="1" lang="en-US" altLang="zh-CN" dirty="0"/>
              <a:t>[</a:t>
            </a:r>
            <a:r>
              <a:rPr kumimoji="1" lang="en-US" altLang="zh-CN" dirty="0" err="1"/>
              <a:t>src</a:t>
            </a:r>
            <a:r>
              <a:rPr kumimoji="1" lang="en-US" altLang="zh-CN" dirty="0"/>
              <a:t> dataset]</a:t>
            </a:r>
          </a:p>
          <a:p>
            <a:r>
              <a:rPr kumimoji="1" lang="en-US" altLang="zh-CN" dirty="0"/>
              <a:t>2.large scale open.. used as.. e.g. </a:t>
            </a:r>
            <a:r>
              <a:rPr kumimoji="1" lang="en-US" altLang="zh-CN" dirty="0" err="1"/>
              <a:t>imagenet</a:t>
            </a:r>
            <a:endParaRPr kumimoji="1" lang="en-US" altLang="zh-CN" dirty="0"/>
          </a:p>
          <a:p>
            <a:r>
              <a:rPr kumimoji="1" lang="en-US" altLang="zh-CN" dirty="0"/>
              <a:t>3.also..for specific domains, e.g. places for scene..</a:t>
            </a:r>
          </a:p>
          <a:p>
            <a:r>
              <a:rPr kumimoji="1" lang="en-US" altLang="zh-CN" dirty="0"/>
              <a:t>[</a:t>
            </a:r>
            <a:r>
              <a:rPr kumimoji="1" lang="en-US" altLang="zh-CN" dirty="0" err="1"/>
              <a:t>tgt</a:t>
            </a:r>
            <a:r>
              <a:rPr kumimoji="1" lang="en-US" altLang="zh-CN" dirty="0"/>
              <a:t> task]</a:t>
            </a:r>
          </a:p>
          <a:p>
            <a:r>
              <a:rPr kumimoji="1" lang="en-US" altLang="zh-CN" dirty="0"/>
              <a:t>4. may be 100 kinds of flowers or even object detect..</a:t>
            </a:r>
          </a:p>
          <a:p>
            <a:r>
              <a:rPr kumimoji="1" lang="en-US" altLang="zh-CN" dirty="0"/>
              <a:t>[fine-tuning]</a:t>
            </a:r>
          </a:p>
          <a:p>
            <a:r>
              <a:rPr kumimoji="1" lang="en-US" altLang="zh-CN" dirty="0"/>
              <a:t>5. the most popular practice.. is two step..</a:t>
            </a:r>
          </a:p>
          <a:p>
            <a:r>
              <a:rPr kumimoji="1" lang="en-US" altLang="zh-CN" dirty="0"/>
              <a:t>6. first train on </a:t>
            </a:r>
            <a:r>
              <a:rPr kumimoji="1" lang="en-US" altLang="zh-CN" dirty="0" err="1"/>
              <a:t>src</a:t>
            </a:r>
            <a:r>
              <a:rPr kumimoji="1" lang="en-US" altLang="zh-CN" dirty="0"/>
              <a:t>; then create </a:t>
            </a:r>
            <a:r>
              <a:rPr kumimoji="1" lang="en-US" altLang="zh-CN" dirty="0" err="1"/>
              <a:t>tgt</a:t>
            </a:r>
            <a:r>
              <a:rPr kumimoji="1" lang="en-US" altLang="zh-CN" dirty="0"/>
              <a:t>; last replaced</a:t>
            </a:r>
          </a:p>
          <a:p>
            <a:r>
              <a:rPr kumimoji="1" lang="en-US" altLang="zh-CN" dirty="0"/>
              <a:t>7. second fine-tune; fix/update; SGD/smaller</a:t>
            </a:r>
            <a:r>
              <a:rPr kumimoji="1" lang="zh-CN" altLang="en-US" dirty="0"/>
              <a:t> </a:t>
            </a:r>
            <a:r>
              <a:rPr kumimoji="1" lang="en-US" altLang="zh-CN" dirty="0" err="1"/>
              <a:t>lr</a:t>
            </a:r>
            <a:r>
              <a:rPr kumimoji="1" lang="zh-CN" altLang="en-US" dirty="0"/>
              <a:t> </a:t>
            </a:r>
            <a:r>
              <a:rPr kumimoji="1" lang="en-US" altLang="zh-CN" dirty="0"/>
              <a:t>than..</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4</a:t>
            </a:fld>
            <a:endParaRPr lang="zh-CN" altLang="en-US"/>
          </a:p>
        </p:txBody>
      </p:sp>
    </p:spTree>
    <p:extLst>
      <p:ext uri="{BB962C8B-B14F-4D97-AF65-F5344CB8AC3E}">
        <p14:creationId xmlns:p14="http://schemas.microsoft.com/office/powerpoint/2010/main" val="200033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1.in this part show </a:t>
            </a:r>
            <a:r>
              <a:rPr kumimoji="1" lang="en-US" altLang="zh-CN" dirty="0" err="1"/>
              <a:t>sth</a:t>
            </a:r>
            <a:r>
              <a:rPr kumimoji="1" lang="en-US" altLang="zh-CN" dirty="0"/>
              <a:t>. </a:t>
            </a:r>
            <a:r>
              <a:rPr kumimoji="1" lang="en-US" altLang="zh-CN" dirty="0" err="1"/>
              <a:t>intesting</a:t>
            </a:r>
            <a:r>
              <a:rPr kumimoji="1" lang="en-US" altLang="zh-CN" dirty="0"/>
              <a:t> from aspects of..</a:t>
            </a:r>
          </a:p>
          <a:p>
            <a:r>
              <a:rPr kumimoji="1" lang="en-US" altLang="zh-CN" dirty="0"/>
              <a:t>2.one investigates why </a:t>
            </a:r>
            <a:r>
              <a:rPr kumimoji="1" lang="en-US" altLang="zh-CN" dirty="0" err="1"/>
              <a:t>imagenet</a:t>
            </a:r>
            <a:r>
              <a:rPr kumimoji="1" lang="en-US" altLang="zh-CN" dirty="0"/>
              <a:t> good..</a:t>
            </a:r>
          </a:p>
          <a:p>
            <a:r>
              <a:rPr kumimoji="1" lang="en-US" altLang="zh-CN" dirty="0"/>
              <a:t>3.authors conclude difficult to..; value observations</a:t>
            </a:r>
          </a:p>
          <a:p>
            <a:r>
              <a:rPr kumimoji="1" lang="en-US" altLang="zh-CN" dirty="0"/>
              <a:t>4.perf of down task not sensitive; left figure; hurts perf of </a:t>
            </a:r>
            <a:r>
              <a:rPr kumimoji="1" lang="en-US" altLang="zh-CN" dirty="0" err="1"/>
              <a:t>imagenet</a:t>
            </a:r>
            <a:r>
              <a:rPr kumimoji="1" lang="en-US" altLang="zh-CN" dirty="0"/>
              <a:t>; drop marginal for </a:t>
            </a:r>
            <a:r>
              <a:rPr kumimoji="1" lang="en-US" altLang="zh-CN" dirty="0" err="1"/>
              <a:t>downst</a:t>
            </a:r>
            <a:r>
              <a:rPr kumimoji="1" lang="en-US" altLang="zh-CN" dirty="0"/>
              <a:t>..</a:t>
            </a:r>
          </a:p>
          <a:p>
            <a:r>
              <a:rPr kumimoji="1" lang="en-US" altLang="zh-CN" dirty="0"/>
              <a:t>5.suggest not data hungry</a:t>
            </a:r>
          </a:p>
          <a:p>
            <a:r>
              <a:rPr kumimoji="1" lang="en-US" altLang="zh-CN" dirty="0"/>
              <a:t>6.get similar observation</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different</a:t>
            </a:r>
            <a:r>
              <a:rPr kumimoji="1" lang="zh-CN" altLang="en-US" dirty="0"/>
              <a:t> </a:t>
            </a:r>
            <a:r>
              <a:rPr kumimoji="1" lang="en-US" altLang="zh-CN" dirty="0"/>
              <a:t>setting.</a:t>
            </a:r>
            <a:r>
              <a:rPr kumimoji="1" lang="zh-CN" altLang="en-US" dirty="0"/>
              <a:t> </a:t>
            </a:r>
            <a:endParaRPr kumimoji="1" lang="en-US" altLang="zh-CN" dirty="0"/>
          </a:p>
          <a:p>
            <a:r>
              <a:rPr kumimoji="1" lang="en-US" altLang="zh-CN" dirty="0"/>
              <a:t>e.g.</a:t>
            </a:r>
            <a:r>
              <a:rPr kumimoji="1" lang="zh-CN" altLang="en-US" dirty="0"/>
              <a:t> </a:t>
            </a:r>
            <a:r>
              <a:rPr lang="en-US" altLang="zh-CN" sz="1200" kern="1200" dirty="0">
                <a:solidFill>
                  <a:schemeClr val="tx1"/>
                </a:solidFill>
                <a:effectLst/>
                <a:latin typeface="+mn-lt"/>
                <a:ea typeface="+mn-ea"/>
                <a:cs typeface="+mn-cs"/>
              </a:rPr>
              <a:t>experiments </a:t>
            </a:r>
            <a:r>
              <a:rPr lang="en-US" altLang="zh-CN" sz="1200" kern="1200" dirty="0" err="1">
                <a:solidFill>
                  <a:schemeClr val="tx1"/>
                </a:solidFill>
                <a:effectLst/>
                <a:latin typeface="+mn-lt"/>
                <a:ea typeface="+mn-ea"/>
                <a:cs typeface="+mn-cs"/>
              </a:rPr>
              <a:t>show..the</a:t>
            </a:r>
            <a:r>
              <a:rPr lang="en-US" altLang="zh-CN" sz="1200" kern="1200" dirty="0">
                <a:solidFill>
                  <a:schemeClr val="tx1"/>
                </a:solidFill>
                <a:effectLst/>
                <a:latin typeface="+mn-lt"/>
                <a:ea typeface="+mn-ea"/>
                <a:cs typeface="+mn-cs"/>
              </a:rPr>
              <a:t> source model pre-trained on coarse classes still gets good transferability for the target task on fine-grained classes, and vice versa. </a:t>
            </a:r>
            <a:endParaRPr kumimoji="1" lang="en-US" altLang="zh-CN"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5</a:t>
            </a:fld>
            <a:endParaRPr lang="zh-CN" altLang="en-US"/>
          </a:p>
        </p:txBody>
      </p:sp>
    </p:spTree>
    <p:extLst>
      <p:ext uri="{BB962C8B-B14F-4D97-AF65-F5344CB8AC3E}">
        <p14:creationId xmlns:p14="http://schemas.microsoft.com/office/powerpoint/2010/main" val="245668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1.now talk </a:t>
            </a:r>
            <a:r>
              <a:rPr kumimoji="1" lang="en-US" altLang="zh-CN" dirty="0" err="1"/>
              <a:t>about..from</a:t>
            </a:r>
            <a:r>
              <a:rPr kumimoji="1" lang="en-US" altLang="zh-CN" dirty="0"/>
              <a:t> aspect of arch</a:t>
            </a:r>
          </a:p>
          <a:p>
            <a:r>
              <a:rPr kumimoji="1" lang="en-US" altLang="zh-CN" dirty="0"/>
              <a:t>2.</a:t>
            </a:r>
            <a:r>
              <a:rPr lang="en-US" altLang="zh-CN" sz="1200" kern="1200" dirty="0">
                <a:solidFill>
                  <a:schemeClr val="tx1"/>
                </a:solidFill>
                <a:effectLst/>
                <a:latin typeface="+mn-lt"/>
                <a:ea typeface="+mn-ea"/>
                <a:cs typeface="+mn-cs"/>
              </a:rPr>
              <a:t> Earlier studies about visualization of </a:t>
            </a:r>
            <a:r>
              <a:rPr lang="en-US" altLang="zh-CN" sz="1200" kern="1200" dirty="0" err="1">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 that, filters learned by low level layers which are close to the input usually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produce general features 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 while high level layers which are close to the output often produce semantic features more related to the final objective. </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Inspired by these findings, some works try to investigate more properties of different parts of the deep neural network.</a:t>
            </a:r>
            <a:endParaRPr lang="zh-CN" altLang="zh-CN" sz="1200" kern="1200" dirty="0">
              <a:solidFill>
                <a:schemeClr val="tx1"/>
              </a:solidFill>
              <a:effectLst/>
              <a:latin typeface="+mn-lt"/>
              <a:ea typeface="+mn-ea"/>
              <a:cs typeface="+mn-cs"/>
            </a:endParaRPr>
          </a:p>
          <a:p>
            <a:r>
              <a:rPr kumimoji="1" lang="en-US" altLang="zh-CN" dirty="0"/>
              <a:t>4.introduce a work which studies </a:t>
            </a:r>
            <a:r>
              <a:rPr kumimoji="1" lang="en-US" altLang="zh-CN" dirty="0" err="1"/>
              <a:t>transerability</a:t>
            </a:r>
            <a:r>
              <a:rPr kumimoji="1" lang="en-US" altLang="zh-CN" dirty="0"/>
              <a:t>..</a:t>
            </a:r>
          </a:p>
          <a:p>
            <a:r>
              <a:rPr kumimoji="1" lang="en-US" altLang="zh-CN" dirty="0"/>
              <a:t>5.define a metric to quantify..; metric is ..gap</a:t>
            </a:r>
          </a:p>
          <a:p>
            <a:r>
              <a:rPr kumimoji="1" lang="en-US" altLang="zh-CN" dirty="0"/>
              <a:t>6.intuitive, if high </a:t>
            </a:r>
            <a:r>
              <a:rPr kumimoji="1" lang="en-US" altLang="zh-CN" dirty="0" err="1"/>
              <a:t>trans..small</a:t>
            </a:r>
            <a:r>
              <a:rPr kumimoji="1" lang="en-US" altLang="zh-CN" dirty="0"/>
              <a:t> drop if fix</a:t>
            </a:r>
          </a:p>
          <a:p>
            <a:r>
              <a:rPr kumimoji="1" lang="en-US" altLang="zh-CN" dirty="0"/>
              <a:t>7.experiments indicate low </a:t>
            </a:r>
            <a:r>
              <a:rPr kumimoji="1" lang="en-US" altLang="zh-CN" dirty="0" err="1"/>
              <a:t>layer..high</a:t>
            </a:r>
            <a:r>
              <a:rPr kumimoji="1" lang="en-US" altLang="zh-CN" dirty="0"/>
              <a:t> trans..</a:t>
            </a:r>
          </a:p>
          <a:p>
            <a:r>
              <a:rPr kumimoji="1" lang="en-US" altLang="zh-CN" dirty="0"/>
              <a:t>8.all the layer get better generalization from </a:t>
            </a:r>
            <a:r>
              <a:rPr kumimoji="1" lang="en-US" altLang="zh-CN" dirty="0" err="1"/>
              <a:t>pretr</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6</a:t>
            </a:fld>
            <a:endParaRPr lang="zh-CN" altLang="en-US"/>
          </a:p>
        </p:txBody>
      </p:sp>
    </p:spTree>
    <p:extLst>
      <p:ext uri="{BB962C8B-B14F-4D97-AF65-F5344CB8AC3E}">
        <p14:creationId xmlns:p14="http://schemas.microsoft.com/office/powerpoint/2010/main" val="32415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1.other..from the view point of..; pretrain/fine-</a:t>
            </a:r>
            <a:r>
              <a:rPr lang="en-US" altLang="zh-CN" sz="1200" kern="1200" dirty="0" err="1">
                <a:solidFill>
                  <a:schemeClr val="tx1"/>
                </a:solidFill>
                <a:effectLst/>
                <a:latin typeface="+mn-lt"/>
                <a:ea typeface="+mn-ea"/>
                <a:cs typeface="+mn-cs"/>
              </a:rPr>
              <a:t>tung</a:t>
            </a:r>
            <a:endParaRPr lang="en-US" altLang="zh-CN" sz="1200" kern="1200" dirty="0">
              <a:solidFill>
                <a:schemeClr val="tx1"/>
              </a:solidFill>
              <a:effectLst/>
              <a:latin typeface="+mn-lt"/>
              <a:ea typeface="+mn-ea"/>
              <a:cs typeface="+mn-cs"/>
            </a:endParaRPr>
          </a:p>
          <a:p>
            <a:r>
              <a:rPr kumimoji="1" lang="en-US" altLang="zh-CN" sz="1200" kern="1200" dirty="0">
                <a:solidFill>
                  <a:schemeClr val="tx1"/>
                </a:solidFill>
                <a:effectLst/>
                <a:latin typeface="+mn-lt"/>
                <a:ea typeface="+mn-ea"/>
                <a:cs typeface="+mn-cs"/>
              </a:rPr>
              <a:t>2.No </a:t>
            </a:r>
            <a:r>
              <a:rPr kumimoji="1" lang="en-US" altLang="zh-CN" sz="1200" kern="1200" dirty="0" err="1">
                <a:solidFill>
                  <a:schemeClr val="tx1"/>
                </a:solidFill>
                <a:effectLst/>
                <a:latin typeface="+mn-lt"/>
                <a:ea typeface="+mn-ea"/>
                <a:cs typeface="+mn-cs"/>
              </a:rPr>
              <a:t>novel..empirical</a:t>
            </a:r>
            <a:r>
              <a:rPr kumimoji="1" lang="en-US" altLang="zh-CN" sz="1200" kern="1200" dirty="0">
                <a:solidFill>
                  <a:schemeClr val="tx1"/>
                </a:solidFill>
                <a:effectLst/>
                <a:latin typeface="+mn-lt"/>
                <a:ea typeface="+mn-ea"/>
                <a:cs typeface="+mn-cs"/>
              </a:rPr>
              <a:t> instructions for..</a:t>
            </a:r>
          </a:p>
          <a:p>
            <a:r>
              <a:rPr kumimoji="1" lang="en-US" altLang="zh-CN" sz="1200" kern="1200" dirty="0">
                <a:solidFill>
                  <a:schemeClr val="tx1"/>
                </a:solidFill>
                <a:effectLst/>
                <a:latin typeface="+mn-lt"/>
                <a:ea typeface="+mn-ea"/>
                <a:cs typeface="+mn-cs"/>
              </a:rPr>
              <a:t>[work 1]</a:t>
            </a:r>
          </a:p>
          <a:p>
            <a:r>
              <a:rPr kumimoji="1" lang="en-US" altLang="zh-CN" sz="1200" kern="1200" dirty="0">
                <a:solidFill>
                  <a:schemeClr val="tx1"/>
                </a:solidFill>
                <a:effectLst/>
                <a:latin typeface="+mn-lt"/>
                <a:ea typeface="+mn-ea"/>
                <a:cs typeface="+mn-cs"/>
              </a:rPr>
              <a:t>3.one </a:t>
            </a:r>
            <a:r>
              <a:rPr kumimoji="1" lang="en-US" altLang="zh-CN" sz="1200" kern="1200" dirty="0" err="1">
                <a:solidFill>
                  <a:schemeClr val="tx1"/>
                </a:solidFill>
                <a:effectLst/>
                <a:latin typeface="+mn-lt"/>
                <a:ea typeface="+mn-ea"/>
                <a:cs typeface="+mn-cs"/>
              </a:rPr>
              <a:t>investi</a:t>
            </a:r>
            <a:r>
              <a:rPr kumimoji="1" lang="en-US" altLang="zh-CN" sz="1200" kern="1200" dirty="0">
                <a:solidFill>
                  <a:schemeClr val="tx1"/>
                </a:solidFill>
                <a:effectLst/>
                <a:latin typeface="+mn-lt"/>
                <a:ea typeface="+mn-ea"/>
                <a:cs typeface="+mn-cs"/>
              </a:rPr>
              <a:t>..whether better </a:t>
            </a:r>
            <a:r>
              <a:rPr kumimoji="1" lang="en-US" altLang="zh-CN" sz="1200" kern="1200" dirty="0" err="1">
                <a:solidFill>
                  <a:schemeClr val="tx1"/>
                </a:solidFill>
                <a:effectLst/>
                <a:latin typeface="+mn-lt"/>
                <a:ea typeface="+mn-ea"/>
                <a:cs typeface="+mn-cs"/>
              </a:rPr>
              <a:t>imagenet</a:t>
            </a:r>
            <a:r>
              <a:rPr kumimoji="1" lang="en-US" altLang="zh-CN" sz="1200" kern="1200" dirty="0">
                <a:solidFill>
                  <a:schemeClr val="tx1"/>
                </a:solidFill>
                <a:effectLst/>
                <a:latin typeface="+mn-lt"/>
                <a:ea typeface="+mn-ea"/>
                <a:cs typeface="+mn-cs"/>
              </a:rPr>
              <a:t> do better in..</a:t>
            </a:r>
          </a:p>
          <a:p>
            <a:r>
              <a:rPr kumimoji="1" lang="en-US" altLang="zh-CN" sz="1200" kern="1200" dirty="0">
                <a:solidFill>
                  <a:schemeClr val="tx1"/>
                </a:solidFill>
                <a:effectLst/>
                <a:latin typeface="+mn-lt"/>
                <a:ea typeface="+mn-ea"/>
                <a:cs typeface="+mn-cs"/>
              </a:rPr>
              <a:t>4.consistent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with</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common</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sense..verify</a:t>
            </a:r>
            <a:r>
              <a:rPr kumimoji="1" lang="en-US" altLang="zh-CN" sz="1200" kern="1200" dirty="0">
                <a:solidFill>
                  <a:schemeClr val="tx1"/>
                </a:solidFill>
                <a:effectLst/>
                <a:latin typeface="+mn-lt"/>
                <a:ea typeface="+mn-ea"/>
                <a:cs typeface="+mn-cs"/>
              </a:rPr>
              <a:t> hypothesis by..16 arch/12 data</a:t>
            </a:r>
          </a:p>
          <a:p>
            <a:r>
              <a:rPr kumimoji="1" lang="en-US" altLang="zh-CN" sz="1200" kern="1200" dirty="0">
                <a:solidFill>
                  <a:schemeClr val="tx1"/>
                </a:solidFill>
                <a:effectLst/>
                <a:latin typeface="+mn-lt"/>
                <a:ea typeface="+mn-ea"/>
                <a:cs typeface="+mn-cs"/>
              </a:rPr>
              <a:t>5.left figure; these is strong correlation </a:t>
            </a:r>
            <a:r>
              <a:rPr kumimoji="1" lang="en-US" altLang="zh-CN" sz="1200" kern="1200" dirty="0" err="1">
                <a:solidFill>
                  <a:schemeClr val="tx1"/>
                </a:solidFill>
                <a:effectLst/>
                <a:latin typeface="+mn-lt"/>
                <a:ea typeface="+mn-ea"/>
                <a:cs typeface="+mn-cs"/>
              </a:rPr>
              <a:t>betw</a:t>
            </a:r>
            <a:r>
              <a:rPr kumimoji="1" lang="en-US" altLang="zh-CN" sz="1200" kern="1200" dirty="0">
                <a:solidFill>
                  <a:schemeClr val="tx1"/>
                </a:solidFill>
                <a:effectLst/>
                <a:latin typeface="+mn-lt"/>
                <a:ea typeface="+mn-ea"/>
                <a:cs typeface="+mn-cs"/>
              </a:rPr>
              <a:t>.. with </a:t>
            </a:r>
            <a:r>
              <a:rPr kumimoji="1" lang="en-US" altLang="zh-CN" sz="1200" kern="1200" dirty="0" err="1">
                <a:solidFill>
                  <a:schemeClr val="tx1"/>
                </a:solidFill>
                <a:effectLst/>
                <a:latin typeface="+mn-lt"/>
                <a:ea typeface="+mn-ea"/>
                <a:cs typeface="+mn-cs"/>
              </a:rPr>
              <a:t>corr</a:t>
            </a:r>
            <a:r>
              <a:rPr kumimoji="1" lang="en-US" altLang="zh-CN" sz="1200" kern="1200" dirty="0">
                <a:solidFill>
                  <a:schemeClr val="tx1"/>
                </a:solidFill>
                <a:effectLst/>
                <a:latin typeface="+mn-lt"/>
                <a:ea typeface="+mn-ea"/>
                <a:cs typeface="+mn-cs"/>
              </a:rPr>
              <a:t>..</a:t>
            </a:r>
            <a:r>
              <a:rPr kumimoji="1" lang="en-US" altLang="zh-CN" sz="1200" kern="1200" dirty="0" err="1">
                <a:solidFill>
                  <a:schemeClr val="tx1"/>
                </a:solidFill>
                <a:effectLst/>
                <a:latin typeface="+mn-lt"/>
                <a:ea typeface="+mn-ea"/>
                <a:cs typeface="+mn-cs"/>
              </a:rPr>
              <a:t>coeff</a:t>
            </a:r>
            <a:r>
              <a:rPr kumimoji="1" lang="en-US" altLang="zh-CN" sz="1200" kern="1200" dirty="0">
                <a:solidFill>
                  <a:schemeClr val="tx1"/>
                </a:solidFill>
                <a:effectLst/>
                <a:latin typeface="+mn-lt"/>
                <a:ea typeface="+mn-ea"/>
                <a:cs typeface="+mn-cs"/>
              </a:rPr>
              <a:t> of nearly 1;</a:t>
            </a:r>
            <a:r>
              <a:rPr kumimoji="1" lang="zh-CN" altLang="en-US" sz="1200" kern="1200" dirty="0">
                <a:solidFill>
                  <a:schemeClr val="tx1"/>
                </a:solidFill>
                <a:effectLst/>
                <a:latin typeface="+mn-lt"/>
                <a:ea typeface="+mn-ea"/>
                <a:cs typeface="+mn-cs"/>
              </a:rPr>
              <a:t> </a:t>
            </a:r>
            <a:endParaRPr kumimoji="1" lang="en-US" altLang="zh-CN" sz="1200" kern="1200" dirty="0">
              <a:solidFill>
                <a:schemeClr val="tx1"/>
              </a:solidFill>
              <a:effectLst/>
              <a:latin typeface="+mn-lt"/>
              <a:ea typeface="+mn-ea"/>
              <a:cs typeface="+mn-cs"/>
            </a:endParaRPr>
          </a:p>
          <a:p>
            <a:r>
              <a:rPr kumimoji="1" lang="en-US" altLang="zh-CN" sz="1200" kern="1200" dirty="0">
                <a:solidFill>
                  <a:schemeClr val="tx1"/>
                </a:solidFill>
                <a:effectLst/>
                <a:latin typeface="+mn-lt"/>
                <a:ea typeface="+mn-ea"/>
                <a:cs typeface="+mn-cs"/>
              </a:rPr>
              <a:t>[work 2]</a:t>
            </a:r>
          </a:p>
          <a:p>
            <a:r>
              <a:rPr kumimoji="1" lang="en-US" altLang="zh-CN" sz="1200" kern="1200" dirty="0">
                <a:solidFill>
                  <a:schemeClr val="tx1"/>
                </a:solidFill>
                <a:effectLst/>
                <a:latin typeface="+mn-lt"/>
                <a:ea typeface="+mn-ea"/>
                <a:cs typeface="+mn-cs"/>
              </a:rPr>
              <a:t>6.studies hyper-</a:t>
            </a:r>
            <a:r>
              <a:rPr kumimoji="1" lang="en-US" altLang="zh-CN" sz="1200" kern="1200" dirty="0" err="1">
                <a:solidFill>
                  <a:schemeClr val="tx1"/>
                </a:solidFill>
                <a:effectLst/>
                <a:latin typeface="+mn-lt"/>
                <a:ea typeface="+mn-ea"/>
                <a:cs typeface="+mn-cs"/>
              </a:rPr>
              <a:t>param</a:t>
            </a:r>
            <a:r>
              <a:rPr kumimoji="1" lang="en-US" altLang="zh-CN" sz="1200" kern="1200" dirty="0">
                <a:solidFill>
                  <a:schemeClr val="tx1"/>
                </a:solidFill>
                <a:effectLst/>
                <a:latin typeface="+mn-lt"/>
                <a:ea typeface="+mn-ea"/>
                <a:cs typeface="+mn-cs"/>
              </a:rPr>
              <a:t> influence..;</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lr</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important</a:t>
            </a:r>
          </a:p>
          <a:p>
            <a:r>
              <a:rPr kumimoji="1" lang="en-US" altLang="zh-CN" sz="1200" kern="1200" dirty="0">
                <a:solidFill>
                  <a:schemeClr val="tx1"/>
                </a:solidFill>
                <a:effectLst/>
                <a:latin typeface="+mn-lt"/>
                <a:ea typeface="+mn-ea"/>
                <a:cs typeface="+mn-cs"/>
              </a:rPr>
              <a:t>7.one is </a:t>
            </a:r>
            <a:r>
              <a:rPr kumimoji="1" lang="en-US" altLang="zh-CN" sz="1200" kern="1200" dirty="0" err="1">
                <a:solidFill>
                  <a:schemeClr val="tx1"/>
                </a:solidFill>
                <a:effectLst/>
                <a:latin typeface="+mn-lt"/>
                <a:ea typeface="+mn-ea"/>
                <a:cs typeface="+mn-cs"/>
              </a:rPr>
              <a:t>num</a:t>
            </a:r>
            <a:r>
              <a:rPr kumimoji="1" lang="en-US" altLang="zh-CN" sz="1200" kern="1200" dirty="0">
                <a:solidFill>
                  <a:schemeClr val="tx1"/>
                </a:solidFill>
                <a:effectLst/>
                <a:latin typeface="+mn-lt"/>
                <a:ea typeface="+mn-ea"/>
                <a:cs typeface="+mn-cs"/>
              </a:rPr>
              <a:t> of sample/each class show obvious</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corre</a:t>
            </a:r>
            <a:r>
              <a:rPr kumimoji="1" lang="en-US" altLang="zh-CN" sz="1200" kern="1200" dirty="0">
                <a:solidFill>
                  <a:schemeClr val="tx1"/>
                </a:solidFill>
                <a:effectLst/>
                <a:latin typeface="+mn-lt"/>
                <a:ea typeface="+mn-ea"/>
                <a:cs typeface="+mn-cs"/>
              </a:rPr>
              <a: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of</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the</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optimal</a:t>
            </a:r>
            <a:r>
              <a:rPr kumimoji="1" lang="zh-CN" altLang="en-US" sz="1200" kern="1200" dirty="0">
                <a:solidFill>
                  <a:schemeClr val="tx1"/>
                </a:solidFill>
                <a:effectLst/>
                <a:latin typeface="+mn-lt"/>
                <a:ea typeface="+mn-ea"/>
                <a:cs typeface="+mn-cs"/>
              </a:rPr>
              <a:t> </a:t>
            </a:r>
            <a:r>
              <a:rPr kumimoji="1" lang="en-US" altLang="zh-CN" sz="1200" kern="1200" dirty="0" err="1">
                <a:solidFill>
                  <a:schemeClr val="tx1"/>
                </a:solidFill>
                <a:effectLst/>
                <a:latin typeface="+mn-lt"/>
                <a:ea typeface="+mn-ea"/>
                <a:cs typeface="+mn-cs"/>
              </a:rPr>
              <a:t>lr</a:t>
            </a:r>
            <a:r>
              <a:rPr kumimoji="1" lang="en-US" altLang="zh-CN" sz="1200" kern="1200" dirty="0">
                <a:solidFill>
                  <a:schemeClr val="tx1"/>
                </a:solidFill>
                <a:effectLst/>
                <a:latin typeface="+mn-lt"/>
                <a:ea typeface="+mn-ea"/>
                <a:cs typeface="+mn-cs"/>
              </a:rPr>
              <a:t>.</a:t>
            </a:r>
          </a:p>
          <a:p>
            <a:r>
              <a:rPr kumimoji="1" lang="en-US" altLang="zh-CN" sz="1200" kern="1200" dirty="0">
                <a:solidFill>
                  <a:schemeClr val="tx1"/>
                </a:solidFill>
                <a:effectLst/>
                <a:latin typeface="+mn-lt"/>
                <a:ea typeface="+mn-ea"/>
                <a:cs typeface="+mn-cs"/>
              </a:rPr>
              <a:t>8.another graduated </a:t>
            </a:r>
            <a:r>
              <a:rPr kumimoji="1" lang="en-US" altLang="zh-CN" sz="1200" kern="1200" dirty="0" err="1">
                <a:solidFill>
                  <a:schemeClr val="tx1"/>
                </a:solidFill>
                <a:effectLst/>
                <a:latin typeface="+mn-lt"/>
                <a:ea typeface="+mn-ea"/>
                <a:cs typeface="+mn-cs"/>
              </a:rPr>
              <a:t>lr</a:t>
            </a:r>
            <a:r>
              <a:rPr kumimoji="1" lang="en-US" altLang="zh-CN" sz="1200" kern="1200" dirty="0">
                <a:solidFill>
                  <a:schemeClr val="tx1"/>
                </a:solidFill>
                <a:effectLst/>
                <a:latin typeface="+mn-lt"/>
                <a:ea typeface="+mn-ea"/>
                <a:cs typeface="+mn-cs"/>
              </a:rPr>
              <a:t> across </a:t>
            </a:r>
            <a:r>
              <a:rPr kumimoji="1" lang="en-US" altLang="zh-CN" sz="1200" kern="1200" dirty="0" err="1">
                <a:solidFill>
                  <a:schemeClr val="tx1"/>
                </a:solidFill>
                <a:effectLst/>
                <a:latin typeface="+mn-lt"/>
                <a:ea typeface="+mn-ea"/>
                <a:cs typeface="+mn-cs"/>
              </a:rPr>
              <a:t>layers..right</a:t>
            </a:r>
            <a:r>
              <a:rPr kumimoji="1" lang="zh-CN" altLang="en-US" sz="1200" kern="1200" dirty="0">
                <a:solidFill>
                  <a:schemeClr val="tx1"/>
                </a:solidFill>
                <a:effectLst/>
                <a:latin typeface="+mn-lt"/>
                <a:ea typeface="+mn-ea"/>
                <a:cs typeface="+mn-cs"/>
              </a:rPr>
              <a:t> </a:t>
            </a:r>
            <a:r>
              <a:rPr kumimoji="1" lang="en-US" altLang="zh-CN" sz="1200" kern="1200" dirty="0">
                <a:solidFill>
                  <a:schemeClr val="tx1"/>
                </a:solidFill>
                <a:effectLst/>
                <a:latin typeface="+mn-lt"/>
                <a:ea typeface="+mn-ea"/>
                <a:cs typeface="+mn-cs"/>
              </a:rPr>
              <a:t>figure</a:t>
            </a:r>
          </a:p>
        </p:txBody>
      </p:sp>
      <p:sp>
        <p:nvSpPr>
          <p:cNvPr id="4" name="灯片编号占位符 3"/>
          <p:cNvSpPr>
            <a:spLocks noGrp="1"/>
          </p:cNvSpPr>
          <p:nvPr>
            <p:ph type="sldNum" sz="quarter" idx="5"/>
          </p:nvPr>
        </p:nvSpPr>
        <p:spPr/>
        <p:txBody>
          <a:bodyPr/>
          <a:lstStyle/>
          <a:p>
            <a:fld id="{DD974227-9842-407A-9C91-690B407F565A}" type="slidenum">
              <a:rPr lang="zh-CN" altLang="en-US" smtClean="0"/>
              <a:t>7</a:t>
            </a:fld>
            <a:endParaRPr lang="zh-CN" altLang="en-US"/>
          </a:p>
        </p:txBody>
      </p:sp>
    </p:spTree>
    <p:extLst>
      <p:ext uri="{BB962C8B-B14F-4D97-AF65-F5344CB8AC3E}">
        <p14:creationId xmlns:p14="http://schemas.microsoft.com/office/powerpoint/2010/main" val="3564139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these</a:t>
            </a:r>
            <a:r>
              <a:rPr kumimoji="1" lang="zh-CN" altLang="en-US" dirty="0"/>
              <a:t> </a:t>
            </a:r>
            <a:r>
              <a:rPr kumimoji="1" lang="en-US" altLang="zh-CN" dirty="0"/>
              <a:t>works</a:t>
            </a:r>
            <a:r>
              <a:rPr kumimoji="1" lang="zh-CN" altLang="en-US" dirty="0"/>
              <a:t> </a:t>
            </a:r>
            <a:r>
              <a:rPr kumimoji="1" lang="en-US" altLang="zh-CN" dirty="0"/>
              <a:t>aim</a:t>
            </a:r>
            <a:r>
              <a:rPr kumimoji="1" lang="zh-CN" altLang="en-US" dirty="0"/>
              <a:t> </a:t>
            </a:r>
            <a:r>
              <a:rPr kumimoji="1" lang="en-US" altLang="zh-CN" dirty="0"/>
              <a:t>at</a:t>
            </a:r>
            <a:r>
              <a:rPr kumimoji="1" lang="zh-CN" altLang="en-US" dirty="0"/>
              <a:t> </a:t>
            </a:r>
            <a:r>
              <a:rPr kumimoji="1" lang="en-US" altLang="zh-CN" dirty="0"/>
              <a:t>theoretically</a:t>
            </a:r>
            <a:r>
              <a:rPr kumimoji="1" lang="zh-CN" altLang="en-US" dirty="0"/>
              <a:t> </a:t>
            </a:r>
            <a:r>
              <a:rPr kumimoji="1" lang="en-US" altLang="zh-CN" dirty="0" err="1"/>
              <a:t>underst</a:t>
            </a:r>
            <a:r>
              <a:rPr kumimoji="1" lang="en-US" altLang="zh-CN" dirty="0"/>
              <a:t>..</a:t>
            </a:r>
            <a:r>
              <a:rPr kumimoji="1" lang="zh-CN" altLang="en-US" dirty="0"/>
              <a:t> </a:t>
            </a:r>
            <a:r>
              <a:rPr kumimoji="1" lang="en-US" altLang="zh-CN" dirty="0"/>
              <a:t>why</a:t>
            </a:r>
            <a:r>
              <a:rPr kumimoji="1" lang="zh-CN" altLang="en-US" dirty="0"/>
              <a:t> </a:t>
            </a:r>
            <a:r>
              <a:rPr kumimoji="1" lang="en-US" altLang="zh-CN" dirty="0"/>
              <a:t>..outperform</a:t>
            </a:r>
          </a:p>
          <a:p>
            <a:pPr marL="228600" indent="-228600">
              <a:buAutoNum type="arabicPeriod"/>
            </a:pPr>
            <a:r>
              <a:rPr kumimoji="1" lang="en-US" altLang="zh-CN" dirty="0"/>
              <a:t>Comparing</a:t>
            </a:r>
            <a:r>
              <a:rPr kumimoji="1" lang="zh-CN" altLang="en-US" dirty="0"/>
              <a:t> </a:t>
            </a:r>
            <a:r>
              <a:rPr kumimoji="1" lang="en-US" altLang="zh-CN" dirty="0"/>
              <a:t>with</a:t>
            </a:r>
            <a:r>
              <a:rPr kumimoji="1" lang="zh-CN" altLang="en-US" dirty="0"/>
              <a:t> </a:t>
            </a:r>
            <a:r>
              <a:rPr kumimoji="1" lang="en-US" altLang="zh-CN" dirty="0"/>
              <a:t>empirical..</a:t>
            </a:r>
            <a:r>
              <a:rPr kumimoji="1" lang="zh-CN" altLang="en-US" dirty="0"/>
              <a:t> </a:t>
            </a:r>
            <a:r>
              <a:rPr kumimoji="1" lang="en-US" altLang="zh-CN" dirty="0"/>
              <a:t>..much</a:t>
            </a:r>
            <a:r>
              <a:rPr kumimoji="1" lang="zh-CN" altLang="en-US" dirty="0"/>
              <a:t> </a:t>
            </a:r>
            <a:r>
              <a:rPr kumimoji="1" lang="en-US" altLang="zh-CN" dirty="0"/>
              <a:t>fewer</a:t>
            </a:r>
          </a:p>
          <a:p>
            <a:r>
              <a:rPr kumimoji="1" lang="en-US" altLang="zh-CN" dirty="0"/>
              <a:t>2.</a:t>
            </a:r>
            <a:r>
              <a:rPr kumimoji="1" lang="zh-CN" altLang="en-US" dirty="0"/>
              <a:t> </a:t>
            </a:r>
            <a:r>
              <a:rPr kumimoji="1" lang="en-US" altLang="zh-CN" dirty="0"/>
              <a:t>one</a:t>
            </a:r>
            <a:r>
              <a:rPr kumimoji="1" lang="zh-CN" altLang="en-US" dirty="0"/>
              <a:t> </a:t>
            </a:r>
            <a:r>
              <a:rPr kumimoji="1" lang="en-US" altLang="zh-CN" dirty="0"/>
              <a:t>recent</a:t>
            </a:r>
            <a:r>
              <a:rPr kumimoji="1" lang="zh-CN" altLang="en-US" dirty="0"/>
              <a:t> </a:t>
            </a:r>
            <a:r>
              <a:rPr kumimoji="1" lang="en-US" altLang="zh-CN" dirty="0"/>
              <a:t>paper</a:t>
            </a:r>
            <a:r>
              <a:rPr kumimoji="1" lang="zh-CN" altLang="en-US" dirty="0"/>
              <a:t> </a:t>
            </a:r>
            <a:r>
              <a:rPr kumimoji="1" lang="en-US" altLang="zh-CN" dirty="0"/>
              <a:t>indicates</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reason</a:t>
            </a:r>
            <a:r>
              <a:rPr kumimoji="1" lang="zh-CN" altLang="en-US" dirty="0"/>
              <a:t> </a:t>
            </a:r>
            <a:r>
              <a:rPr kumimoji="1" lang="en-US" altLang="zh-CN" dirty="0"/>
              <a:t>is</a:t>
            </a:r>
            <a:r>
              <a:rPr kumimoji="1" lang="zh-CN" altLang="en-US" dirty="0"/>
              <a:t> </a:t>
            </a:r>
            <a:r>
              <a:rPr kumimoji="1" lang="en-US" altLang="zh-CN" dirty="0"/>
              <a:t>solutions</a:t>
            </a:r>
            <a:r>
              <a:rPr kumimoji="1" lang="zh-CN" altLang="en-US" dirty="0"/>
              <a:t> </a:t>
            </a:r>
            <a:r>
              <a:rPr kumimoji="1" lang="en-US" altLang="zh-CN" dirty="0"/>
              <a:t>fall..</a:t>
            </a:r>
            <a:r>
              <a:rPr kumimoji="1" lang="zh-CN" altLang="en-US" dirty="0"/>
              <a:t> </a:t>
            </a:r>
            <a:r>
              <a:rPr kumimoji="1" lang="en-US" altLang="zh-CN" dirty="0"/>
              <a:t>flatter</a:t>
            </a:r>
            <a:r>
              <a:rPr kumimoji="1" lang="zh-CN" altLang="en-US" dirty="0"/>
              <a:t> </a:t>
            </a:r>
            <a:r>
              <a:rPr kumimoji="1" lang="en-US" altLang="zh-CN" dirty="0"/>
              <a:t>-&gt;</a:t>
            </a:r>
            <a:r>
              <a:rPr kumimoji="1" lang="zh-CN" altLang="en-US" dirty="0"/>
              <a:t> </a:t>
            </a:r>
            <a:r>
              <a:rPr kumimoji="1" lang="en-US" altLang="zh-CN" dirty="0"/>
              <a:t>indicator</a:t>
            </a:r>
            <a:r>
              <a:rPr kumimoji="1" lang="zh-CN" altLang="en-US" dirty="0"/>
              <a:t> </a:t>
            </a:r>
            <a:r>
              <a:rPr kumimoji="1" lang="en-US" altLang="zh-CN" dirty="0"/>
              <a:t>of</a:t>
            </a:r>
            <a:r>
              <a:rPr kumimoji="1" lang="zh-CN" altLang="en-US" dirty="0"/>
              <a:t> </a:t>
            </a:r>
            <a:r>
              <a:rPr kumimoji="1" lang="en-US" altLang="zh-CN" dirty="0"/>
              <a:t>strong</a:t>
            </a:r>
            <a:r>
              <a:rPr kumimoji="1" lang="zh-CN" altLang="en-US" dirty="0"/>
              <a:t> </a:t>
            </a:r>
            <a:r>
              <a:rPr kumimoji="1" lang="en-US" altLang="zh-CN" dirty="0" err="1"/>
              <a:t>gener</a:t>
            </a:r>
            <a:r>
              <a:rPr kumimoji="1" lang="en-US" altLang="zh-CN" dirty="0"/>
              <a:t>..</a:t>
            </a:r>
            <a:r>
              <a:rPr kumimoji="1" lang="zh-CN" altLang="en-US" dirty="0"/>
              <a:t> </a:t>
            </a:r>
            <a:r>
              <a:rPr kumimoji="1" lang="en-US" altLang="zh-CN" dirty="0"/>
              <a:t>-&gt;</a:t>
            </a:r>
            <a:r>
              <a:rPr kumimoji="1" lang="zh-CN" altLang="en-US" dirty="0"/>
              <a:t> </a:t>
            </a:r>
            <a:r>
              <a:rPr kumimoji="1" lang="en-US" altLang="zh-CN" dirty="0"/>
              <a:t>verify</a:t>
            </a:r>
            <a:r>
              <a:rPr kumimoji="1" lang="zh-CN" altLang="en-US" dirty="0"/>
              <a:t> </a:t>
            </a:r>
            <a:r>
              <a:rPr kumimoji="1" lang="en-US" altLang="zh-CN" dirty="0"/>
              <a:t>hypothesis</a:t>
            </a:r>
            <a:r>
              <a:rPr kumimoji="1" lang="zh-CN" altLang="en-US" dirty="0"/>
              <a:t> </a:t>
            </a:r>
            <a:r>
              <a:rPr kumimoji="1" lang="en-US" altLang="zh-CN" dirty="0"/>
              <a:t>-&gt;</a:t>
            </a:r>
            <a:r>
              <a:rPr kumimoji="1" lang="zh-CN" altLang="en-US" dirty="0"/>
              <a:t> </a:t>
            </a:r>
            <a:r>
              <a:rPr kumimoji="1" lang="en-US" altLang="zh-CN" dirty="0"/>
              <a:t>one..</a:t>
            </a:r>
            <a:r>
              <a:rPr kumimoji="1" lang="zh-CN" altLang="en-US" dirty="0"/>
              <a:t> </a:t>
            </a:r>
            <a:r>
              <a:rPr kumimoji="1" lang="en-US" altLang="zh-CN" dirty="0"/>
              <a:t>observe</a:t>
            </a:r>
            <a:r>
              <a:rPr kumimoji="1" lang="zh-CN" altLang="en-US" dirty="0"/>
              <a:t> </a:t>
            </a:r>
            <a:r>
              <a:rPr kumimoji="1" lang="en-US" altLang="zh-CN" dirty="0"/>
              <a:t>loss</a:t>
            </a:r>
            <a:r>
              <a:rPr kumimoji="1" lang="zh-CN" altLang="en-US" dirty="0"/>
              <a:t> </a:t>
            </a:r>
            <a:r>
              <a:rPr kumimoji="1" lang="en-US" altLang="zh-CN" dirty="0"/>
              <a:t>landscape</a:t>
            </a:r>
            <a:r>
              <a:rPr kumimoji="1" lang="zh-CN" altLang="en-US" dirty="0"/>
              <a:t> </a:t>
            </a:r>
            <a:r>
              <a:rPr kumimoji="1" lang="en-US" altLang="zh-CN" dirty="0"/>
              <a:t>-&gt;</a:t>
            </a:r>
            <a:r>
              <a:rPr kumimoji="1" lang="zh-CN" altLang="en-US" dirty="0"/>
              <a:t> </a:t>
            </a:r>
            <a:r>
              <a:rPr kumimoji="1" lang="en-US" altLang="zh-CN" dirty="0"/>
              <a:t>left</a:t>
            </a:r>
            <a:r>
              <a:rPr kumimoji="1" lang="zh-CN" altLang="en-US" dirty="0"/>
              <a:t> </a:t>
            </a:r>
            <a:r>
              <a:rPr kumimoji="1" lang="en-US" altLang="zh-CN" dirty="0"/>
              <a:t>fig</a:t>
            </a:r>
            <a:r>
              <a:rPr kumimoji="1" lang="zh-CN" altLang="en-US" dirty="0"/>
              <a:t> </a:t>
            </a:r>
            <a:r>
              <a:rPr kumimoji="1" lang="en-US" altLang="zh-CN" dirty="0"/>
              <a:t>-&gt;</a:t>
            </a:r>
            <a:r>
              <a:rPr kumimoji="1" lang="zh-CN" altLang="en-US" dirty="0"/>
              <a:t> </a:t>
            </a:r>
            <a:r>
              <a:rPr kumimoji="1" lang="en-US" altLang="zh-CN" dirty="0"/>
              <a:t>math</a:t>
            </a:r>
            <a:r>
              <a:rPr kumimoji="1" lang="zh-CN" altLang="en-US" dirty="0"/>
              <a:t> </a:t>
            </a:r>
            <a:r>
              <a:rPr kumimoji="1" lang="en-US" altLang="zh-CN" dirty="0"/>
              <a:t>-&gt;</a:t>
            </a:r>
            <a:r>
              <a:rPr kumimoji="1" lang="zh-CN" altLang="en-US" dirty="0"/>
              <a:t> </a:t>
            </a:r>
            <a:r>
              <a:rPr kumimoji="1" lang="en-US" altLang="zh-CN" dirty="0"/>
              <a:t>small</a:t>
            </a:r>
            <a:r>
              <a:rPr kumimoji="1" lang="zh-CN" altLang="en-US" dirty="0"/>
              <a:t> </a:t>
            </a:r>
            <a:r>
              <a:rPr kumimoji="1" lang="en-US" altLang="zh-CN" dirty="0"/>
              <a:t>eigenvalues</a:t>
            </a:r>
            <a:r>
              <a:rPr kumimoji="1" lang="zh-CN" altLang="en-US" dirty="0"/>
              <a:t> </a:t>
            </a:r>
            <a:r>
              <a:rPr kumimoji="1" lang="en-US" altLang="zh-CN" dirty="0"/>
              <a:t>-&gt;</a:t>
            </a:r>
            <a:r>
              <a:rPr kumimoji="1" lang="zh-CN" altLang="en-US" dirty="0"/>
              <a:t> </a:t>
            </a:r>
            <a:r>
              <a:rPr kumimoji="1" lang="en-US" altLang="zh-CN" dirty="0"/>
              <a:t>equals</a:t>
            </a:r>
            <a:r>
              <a:rPr kumimoji="1" lang="zh-CN" altLang="en-US" dirty="0"/>
              <a:t> </a:t>
            </a:r>
            <a:r>
              <a:rPr kumimoji="1" lang="en-US" altLang="zh-CN" dirty="0"/>
              <a:t>to</a:t>
            </a:r>
            <a:r>
              <a:rPr kumimoji="1" lang="zh-CN" altLang="en-US" dirty="0"/>
              <a:t> </a:t>
            </a:r>
            <a:r>
              <a:rPr kumimoji="1" lang="en-US" altLang="zh-CN" dirty="0"/>
              <a:t>stable</a:t>
            </a:r>
            <a:r>
              <a:rPr kumimoji="1" lang="zh-CN" altLang="en-US" dirty="0"/>
              <a:t> </a:t>
            </a:r>
            <a:r>
              <a:rPr kumimoji="1" lang="en-US" altLang="zh-CN" dirty="0"/>
              <a:t>behaviors</a:t>
            </a:r>
          </a:p>
          <a:p>
            <a:r>
              <a:rPr kumimoji="1" lang="en-US" altLang="zh-CN" dirty="0"/>
              <a:t>3.</a:t>
            </a:r>
            <a:r>
              <a:rPr kumimoji="1" lang="zh-CN" altLang="en-US" dirty="0"/>
              <a:t> </a:t>
            </a:r>
            <a:r>
              <a:rPr kumimoji="1" lang="en-US" altLang="zh-CN" dirty="0"/>
              <a:t>right</a:t>
            </a:r>
            <a:r>
              <a:rPr kumimoji="1" lang="zh-CN" altLang="en-US" dirty="0"/>
              <a:t> </a:t>
            </a:r>
            <a:r>
              <a:rPr kumimoji="1" lang="en-US" altLang="zh-CN" dirty="0"/>
              <a:t>figure,</a:t>
            </a:r>
            <a:r>
              <a:rPr kumimoji="1" lang="zh-CN" altLang="en-US" dirty="0"/>
              <a:t> </a:t>
            </a:r>
            <a:r>
              <a:rPr kumimoji="1" lang="en-US" altLang="zh-CN" dirty="0"/>
              <a:t>different</a:t>
            </a:r>
            <a:r>
              <a:rPr kumimoji="1" lang="zh-CN" altLang="en-US" dirty="0"/>
              <a:t> </a:t>
            </a:r>
            <a:r>
              <a:rPr kumimoji="1" lang="en-US" altLang="zh-CN" dirty="0"/>
              <a:t>properties</a:t>
            </a:r>
            <a:r>
              <a:rPr kumimoji="1" lang="zh-CN" altLang="en-US" dirty="0"/>
              <a:t> </a:t>
            </a:r>
            <a:r>
              <a:rPr kumimoji="1" lang="en-US" altLang="zh-CN" dirty="0"/>
              <a:t>of</a:t>
            </a:r>
            <a:r>
              <a:rPr kumimoji="1" lang="zh-CN" altLang="en-US" dirty="0"/>
              <a:t> </a:t>
            </a:r>
            <a:r>
              <a:rPr kumimoji="1" lang="en-US" altLang="zh-CN" dirty="0"/>
              <a:t>gradient</a:t>
            </a:r>
            <a:r>
              <a:rPr kumimoji="1" lang="zh-CN" altLang="en-US" dirty="0"/>
              <a:t> </a:t>
            </a:r>
            <a:r>
              <a:rPr kumimoji="1" lang="en-US" altLang="zh-CN" dirty="0"/>
              <a:t>-&gt;</a:t>
            </a:r>
            <a:r>
              <a:rPr kumimoji="1" lang="zh-CN" altLang="en-US" dirty="0"/>
              <a:t> </a:t>
            </a:r>
            <a:r>
              <a:rPr kumimoji="1" lang="en-US" altLang="zh-CN" dirty="0"/>
              <a:t>stable</a:t>
            </a:r>
            <a:r>
              <a:rPr kumimoji="1" lang="zh-CN" altLang="en-US" dirty="0"/>
              <a:t> </a:t>
            </a:r>
            <a:r>
              <a:rPr kumimoji="1" lang="en-US" altLang="zh-CN" dirty="0"/>
              <a:t>and</a:t>
            </a:r>
            <a:r>
              <a:rPr kumimoji="1" lang="zh-CN" altLang="en-US" dirty="0"/>
              <a:t> </a:t>
            </a:r>
            <a:r>
              <a:rPr kumimoji="1" lang="en-US" altLang="zh-CN" dirty="0"/>
              <a:t>small</a:t>
            </a:r>
            <a:r>
              <a:rPr kumimoji="1" lang="zh-CN" altLang="en-US" dirty="0"/>
              <a:t> </a:t>
            </a:r>
            <a:r>
              <a:rPr kumimoji="1" lang="en-US" altLang="zh-CN" dirty="0"/>
              <a:t>magnitude</a:t>
            </a:r>
            <a:r>
              <a:rPr kumimoji="1" lang="zh-CN" altLang="en-US" dirty="0"/>
              <a:t> </a:t>
            </a:r>
            <a:r>
              <a:rPr kumimoji="1" lang="en-US" altLang="zh-CN" dirty="0"/>
              <a:t>-&gt;</a:t>
            </a:r>
            <a:r>
              <a:rPr kumimoji="1" lang="zh-CN" altLang="en-US" dirty="0"/>
              <a:t> </a:t>
            </a:r>
            <a:r>
              <a:rPr kumimoji="1" lang="en-US" altLang="zh-CN" dirty="0"/>
              <a:t>especially</a:t>
            </a:r>
            <a:r>
              <a:rPr kumimoji="1" lang="zh-CN" altLang="en-US" dirty="0"/>
              <a:t> </a:t>
            </a:r>
            <a:r>
              <a:rPr kumimoji="1" lang="en-US" altLang="zh-CN" dirty="0"/>
              <a:t>lower</a:t>
            </a:r>
            <a:r>
              <a:rPr kumimoji="1" lang="zh-CN" altLang="en-US" dirty="0"/>
              <a:t> </a:t>
            </a:r>
            <a:r>
              <a:rPr kumimoji="1" lang="en-US" altLang="zh-CN" dirty="0"/>
              <a:t>layer</a:t>
            </a:r>
            <a:r>
              <a:rPr kumimoji="1" lang="zh-CN" altLang="en-US" dirty="0"/>
              <a:t> </a:t>
            </a:r>
            <a:r>
              <a:rPr kumimoji="1" lang="en-US" altLang="zh-CN" dirty="0"/>
              <a:t>-&gt;</a:t>
            </a:r>
            <a:r>
              <a:rPr kumimoji="1" lang="zh-CN" altLang="en-US" dirty="0"/>
              <a:t> </a:t>
            </a:r>
            <a:r>
              <a:rPr kumimoji="1" lang="en-US" altLang="zh-CN" dirty="0"/>
              <a:t>suggests</a:t>
            </a:r>
            <a:r>
              <a:rPr kumimoji="1" lang="zh-CN" altLang="en-US" dirty="0"/>
              <a:t> </a:t>
            </a:r>
            <a:r>
              <a:rPr kumimoji="1" lang="en-US" altLang="zh-CN" dirty="0"/>
              <a:t>that</a:t>
            </a:r>
            <a:r>
              <a:rPr kumimoji="1" lang="zh-CN" altLang="en-US" dirty="0"/>
              <a:t> </a:t>
            </a:r>
            <a:r>
              <a:rPr kumimoji="1" lang="en-US" altLang="zh-CN" dirty="0"/>
              <a:t>shows</a:t>
            </a:r>
            <a:r>
              <a:rPr kumimoji="1" lang="zh-CN" altLang="en-US" dirty="0"/>
              <a:t> </a:t>
            </a:r>
            <a:r>
              <a:rPr kumimoji="1" lang="en-US" altLang="zh-CN" dirty="0"/>
              <a:t>less</a:t>
            </a:r>
            <a:r>
              <a:rPr kumimoji="1" lang="zh-CN" altLang="en-US" dirty="0"/>
              <a:t> </a:t>
            </a:r>
            <a:r>
              <a:rPr kumimoji="1" lang="en-US" altLang="zh-CN" dirty="0"/>
              <a:t>uncertainty</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DD974227-9842-407A-9C91-690B407F565A}" type="slidenum">
              <a:rPr lang="zh-CN" altLang="en-US" smtClean="0"/>
              <a:t>8</a:t>
            </a:fld>
            <a:endParaRPr lang="zh-CN" altLang="en-US"/>
          </a:p>
        </p:txBody>
      </p:sp>
    </p:spTree>
    <p:extLst>
      <p:ext uri="{BB962C8B-B14F-4D97-AF65-F5344CB8AC3E}">
        <p14:creationId xmlns:p14="http://schemas.microsoft.com/office/powerpoint/2010/main" val="94480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239351" y="188640"/>
            <a:ext cx="11713301" cy="6480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800" dirty="0">
              <a:solidFill>
                <a:prstClr val="white"/>
              </a:solidFill>
            </a:endParaRPr>
          </a:p>
        </p:txBody>
      </p:sp>
      <p:pic>
        <p:nvPicPr>
          <p:cNvPr id="4" name="Picture 3" descr="logo"/>
          <p:cNvPicPr>
            <a:picLocks noChangeAspect="1" noChangeArrowheads="1"/>
          </p:cNvPicPr>
          <p:nvPr userDrawn="1"/>
        </p:nvPicPr>
        <p:blipFill>
          <a:blip r:embed="rId2" cstate="email"/>
          <a:srcRect/>
          <a:stretch>
            <a:fillRect/>
          </a:stretch>
        </p:blipFill>
        <p:spPr bwMode="auto">
          <a:xfrm>
            <a:off x="9456378" y="428094"/>
            <a:ext cx="2172241" cy="552635"/>
          </a:xfrm>
          <a:prstGeom prst="rect">
            <a:avLst/>
          </a:prstGeom>
          <a:noFill/>
          <a:ln w="9525">
            <a:noFill/>
            <a:miter lim="800000"/>
            <a:headEnd/>
            <a:tailEnd/>
          </a:ln>
        </p:spPr>
      </p:pic>
      <p:sp>
        <p:nvSpPr>
          <p:cNvPr id="6" name="标题 5"/>
          <p:cNvSpPr>
            <a:spLocks noGrp="1"/>
          </p:cNvSpPr>
          <p:nvPr>
            <p:ph type="title"/>
          </p:nvPr>
        </p:nvSpPr>
        <p:spPr>
          <a:xfrm>
            <a:off x="815415" y="2852936"/>
            <a:ext cx="10561173" cy="1143000"/>
          </a:xfrm>
          <a:prstGeom prst="rect">
            <a:avLst/>
          </a:prstGeom>
        </p:spPr>
        <p:txBody>
          <a:bodyPr lIns="91438" tIns="45719" rIns="91438" bIns="45719" anchor="ctr"/>
          <a:lstStyle>
            <a:lvl1pPr>
              <a:defRPr sz="3600" b="1"/>
            </a:lvl1pPr>
          </a:lstStyle>
          <a:p>
            <a:r>
              <a:rPr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0316" y="274638"/>
            <a:ext cx="10971383" cy="1143000"/>
          </a:xfrm>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610311" y="1535113"/>
            <a:ext cx="5386339" cy="639762"/>
          </a:xfrm>
        </p:spPr>
        <p:txBody>
          <a:bodyPr anchor="b"/>
          <a:lstStyle>
            <a:lvl1pPr marL="0" indent="0">
              <a:buNone/>
              <a:defRPr sz="2100" b="1"/>
            </a:lvl1pPr>
            <a:lvl2pPr marL="410798" indent="0">
              <a:buNone/>
              <a:defRPr sz="1800" b="1"/>
            </a:lvl2pPr>
            <a:lvl3pPr marL="821593" indent="0">
              <a:buNone/>
              <a:defRPr sz="1600" b="1"/>
            </a:lvl3pPr>
            <a:lvl4pPr marL="1232389" indent="0">
              <a:buNone/>
              <a:defRPr sz="1500" b="1"/>
            </a:lvl4pPr>
            <a:lvl5pPr marL="1643189" indent="0">
              <a:buNone/>
              <a:defRPr sz="1500" b="1"/>
            </a:lvl5pPr>
            <a:lvl6pPr marL="2053982" indent="0">
              <a:buNone/>
              <a:defRPr sz="1500" b="1"/>
            </a:lvl6pPr>
            <a:lvl7pPr marL="2464780" indent="0">
              <a:buNone/>
              <a:defRPr sz="1500" b="1"/>
            </a:lvl7pPr>
            <a:lvl8pPr marL="2875581" indent="0">
              <a:buNone/>
              <a:defRPr sz="1500" b="1"/>
            </a:lvl8pPr>
            <a:lvl9pPr marL="3286376" indent="0">
              <a:buNone/>
              <a:defRPr sz="1500" b="1"/>
            </a:lvl9pPr>
          </a:lstStyle>
          <a:p>
            <a:pPr lvl="0"/>
            <a:r>
              <a:rPr lang="en-US" altLang="zh-CN"/>
              <a:t>Click to edit Master text styles</a:t>
            </a:r>
          </a:p>
        </p:txBody>
      </p:sp>
      <p:sp>
        <p:nvSpPr>
          <p:cNvPr id="4" name="内容占位符 3"/>
          <p:cNvSpPr>
            <a:spLocks noGrp="1"/>
          </p:cNvSpPr>
          <p:nvPr>
            <p:ph sz="half" idx="2"/>
          </p:nvPr>
        </p:nvSpPr>
        <p:spPr>
          <a:xfrm>
            <a:off x="610311" y="2174875"/>
            <a:ext cx="5386339" cy="3951288"/>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93606" y="1535113"/>
            <a:ext cx="5388111" cy="639762"/>
          </a:xfrm>
        </p:spPr>
        <p:txBody>
          <a:bodyPr anchor="b"/>
          <a:lstStyle>
            <a:lvl1pPr marL="0" indent="0">
              <a:buNone/>
              <a:defRPr sz="2100" b="1"/>
            </a:lvl1pPr>
            <a:lvl2pPr marL="410798" indent="0">
              <a:buNone/>
              <a:defRPr sz="1800" b="1"/>
            </a:lvl2pPr>
            <a:lvl3pPr marL="821593" indent="0">
              <a:buNone/>
              <a:defRPr sz="1600" b="1"/>
            </a:lvl3pPr>
            <a:lvl4pPr marL="1232389" indent="0">
              <a:buNone/>
              <a:defRPr sz="1500" b="1"/>
            </a:lvl4pPr>
            <a:lvl5pPr marL="1643189" indent="0">
              <a:buNone/>
              <a:defRPr sz="1500" b="1"/>
            </a:lvl5pPr>
            <a:lvl6pPr marL="2053982" indent="0">
              <a:buNone/>
              <a:defRPr sz="1500" b="1"/>
            </a:lvl6pPr>
            <a:lvl7pPr marL="2464780" indent="0">
              <a:buNone/>
              <a:defRPr sz="1500" b="1"/>
            </a:lvl7pPr>
            <a:lvl8pPr marL="2875581" indent="0">
              <a:buNone/>
              <a:defRPr sz="1500" b="1"/>
            </a:lvl8pPr>
            <a:lvl9pPr marL="3286376" indent="0">
              <a:buNone/>
              <a:defRPr sz="1500" b="1"/>
            </a:lvl9pPr>
          </a:lstStyle>
          <a:p>
            <a:pPr lvl="0"/>
            <a:r>
              <a:rPr lang="en-US" altLang="zh-CN"/>
              <a:t>Click to edit Master text styles</a:t>
            </a:r>
          </a:p>
        </p:txBody>
      </p:sp>
      <p:sp>
        <p:nvSpPr>
          <p:cNvPr id="6" name="内容占位符 5"/>
          <p:cNvSpPr>
            <a:spLocks noGrp="1"/>
          </p:cNvSpPr>
          <p:nvPr>
            <p:ph sz="quarter" idx="4"/>
          </p:nvPr>
        </p:nvSpPr>
        <p:spPr>
          <a:xfrm>
            <a:off x="6193606" y="2174875"/>
            <a:ext cx="5388111" cy="3951288"/>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2934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787873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677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0311" y="273051"/>
            <a:ext cx="4009592" cy="1162050"/>
          </a:xfrm>
        </p:spPr>
        <p:txBody>
          <a:bodyPr anchor="b"/>
          <a:lstStyle>
            <a:lvl1pPr algn="l">
              <a:defRPr sz="1800" b="1"/>
            </a:lvl1pPr>
          </a:lstStyle>
          <a:p>
            <a:r>
              <a:rPr lang="en-US" altLang="zh-CN"/>
              <a:t>Click to edit Master title style</a:t>
            </a:r>
            <a:endParaRPr lang="zh-CN" altLang="en-US"/>
          </a:p>
        </p:txBody>
      </p:sp>
      <p:sp>
        <p:nvSpPr>
          <p:cNvPr id="3" name="内容占位符 2"/>
          <p:cNvSpPr>
            <a:spLocks noGrp="1"/>
          </p:cNvSpPr>
          <p:nvPr>
            <p:ph idx="1"/>
          </p:nvPr>
        </p:nvSpPr>
        <p:spPr>
          <a:xfrm>
            <a:off x="4767163" y="273086"/>
            <a:ext cx="6814531" cy="5853113"/>
          </a:xfrm>
        </p:spPr>
        <p:txBody>
          <a:bodyPr/>
          <a:lstStyle>
            <a:lvl1pPr>
              <a:defRPr sz="2900"/>
            </a:lvl1pPr>
            <a:lvl2pPr>
              <a:defRPr sz="26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610311" y="1435110"/>
            <a:ext cx="4009592" cy="4691063"/>
          </a:xfrm>
        </p:spPr>
        <p:txBody>
          <a:bodyPr/>
          <a:lstStyle>
            <a:lvl1pPr marL="0" indent="0">
              <a:buNone/>
              <a:defRPr sz="1200"/>
            </a:lvl1pPr>
            <a:lvl2pPr marL="410798" indent="0">
              <a:buNone/>
              <a:defRPr sz="1100"/>
            </a:lvl2pPr>
            <a:lvl3pPr marL="821593" indent="0">
              <a:buNone/>
              <a:defRPr sz="900"/>
            </a:lvl3pPr>
            <a:lvl4pPr marL="1232389" indent="0">
              <a:buNone/>
              <a:defRPr sz="800"/>
            </a:lvl4pPr>
            <a:lvl5pPr marL="1643189" indent="0">
              <a:buNone/>
              <a:defRPr sz="800"/>
            </a:lvl5pPr>
            <a:lvl6pPr marL="2053982" indent="0">
              <a:buNone/>
              <a:defRPr sz="800"/>
            </a:lvl6pPr>
            <a:lvl7pPr marL="2464780" indent="0">
              <a:buNone/>
              <a:defRPr sz="800"/>
            </a:lvl7pPr>
            <a:lvl8pPr marL="2875581" indent="0">
              <a:buNone/>
              <a:defRPr sz="800"/>
            </a:lvl8pPr>
            <a:lvl9pPr marL="3286376" indent="0">
              <a:buNone/>
              <a:defRPr sz="800"/>
            </a:lvl9pPr>
          </a:lstStyle>
          <a:p>
            <a:pPr lvl="0"/>
            <a:r>
              <a:rPr lang="en-US" altLang="zh-CN"/>
              <a:t>Click to edit Master text styles</a:t>
            </a:r>
          </a:p>
        </p:txBody>
      </p:sp>
    </p:spTree>
    <p:extLst>
      <p:ext uri="{BB962C8B-B14F-4D97-AF65-F5344CB8AC3E}">
        <p14:creationId xmlns:p14="http://schemas.microsoft.com/office/powerpoint/2010/main" val="193399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13" y="4800602"/>
            <a:ext cx="7314844" cy="566738"/>
          </a:xfrm>
        </p:spPr>
        <p:txBody>
          <a:bodyPr anchor="b"/>
          <a:lstStyle>
            <a:lvl1pPr algn="l">
              <a:defRPr sz="1800" b="1"/>
            </a:lvl1pPr>
          </a:lstStyle>
          <a:p>
            <a:r>
              <a:rPr lang="en-US" altLang="zh-CN"/>
              <a:t>Click to edit Master title style</a:t>
            </a:r>
            <a:endParaRPr lang="zh-CN" altLang="en-US"/>
          </a:p>
        </p:txBody>
      </p:sp>
      <p:sp>
        <p:nvSpPr>
          <p:cNvPr id="3" name="图片占位符 2"/>
          <p:cNvSpPr>
            <a:spLocks noGrp="1"/>
          </p:cNvSpPr>
          <p:nvPr>
            <p:ph type="pic" idx="1"/>
          </p:nvPr>
        </p:nvSpPr>
        <p:spPr>
          <a:xfrm>
            <a:off x="2389813" y="612775"/>
            <a:ext cx="7314844" cy="4114800"/>
          </a:xfrm>
        </p:spPr>
        <p:txBody>
          <a:bodyPr/>
          <a:lstStyle>
            <a:lvl1pPr marL="0" indent="0">
              <a:buNone/>
              <a:defRPr sz="2900"/>
            </a:lvl1pPr>
            <a:lvl2pPr marL="410798" indent="0">
              <a:buNone/>
              <a:defRPr sz="2600"/>
            </a:lvl2pPr>
            <a:lvl3pPr marL="821593" indent="0">
              <a:buNone/>
              <a:defRPr sz="2100"/>
            </a:lvl3pPr>
            <a:lvl4pPr marL="1232389" indent="0">
              <a:buNone/>
              <a:defRPr sz="1800"/>
            </a:lvl4pPr>
            <a:lvl5pPr marL="1643189" indent="0">
              <a:buNone/>
              <a:defRPr sz="1800"/>
            </a:lvl5pPr>
            <a:lvl6pPr marL="2053982" indent="0">
              <a:buNone/>
              <a:defRPr sz="1800"/>
            </a:lvl6pPr>
            <a:lvl7pPr marL="2464780" indent="0">
              <a:buNone/>
              <a:defRPr sz="1800"/>
            </a:lvl7pPr>
            <a:lvl8pPr marL="2875581" indent="0">
              <a:buNone/>
              <a:defRPr sz="1800"/>
            </a:lvl8pPr>
            <a:lvl9pPr marL="3286376" indent="0">
              <a:buNone/>
              <a:defRPr sz="1800"/>
            </a:lvl9pPr>
          </a:lstStyle>
          <a:p>
            <a:pPr lvl="0"/>
            <a:r>
              <a:rPr lang="en-US" altLang="zh-CN" noProof="0"/>
              <a:t>Drag picture to placeholder or click icon to add</a:t>
            </a:r>
            <a:endParaRPr lang="zh-CN" altLang="en-US" noProof="0"/>
          </a:p>
        </p:txBody>
      </p:sp>
      <p:sp>
        <p:nvSpPr>
          <p:cNvPr id="4" name="文本占位符 3"/>
          <p:cNvSpPr>
            <a:spLocks noGrp="1"/>
          </p:cNvSpPr>
          <p:nvPr>
            <p:ph type="body" sz="half" idx="2"/>
          </p:nvPr>
        </p:nvSpPr>
        <p:spPr>
          <a:xfrm>
            <a:off x="2389813" y="5367339"/>
            <a:ext cx="7314844" cy="804862"/>
          </a:xfrm>
        </p:spPr>
        <p:txBody>
          <a:bodyPr/>
          <a:lstStyle>
            <a:lvl1pPr marL="0" indent="0">
              <a:buNone/>
              <a:defRPr sz="1200"/>
            </a:lvl1pPr>
            <a:lvl2pPr marL="410798" indent="0">
              <a:buNone/>
              <a:defRPr sz="1100"/>
            </a:lvl2pPr>
            <a:lvl3pPr marL="821593" indent="0">
              <a:buNone/>
              <a:defRPr sz="900"/>
            </a:lvl3pPr>
            <a:lvl4pPr marL="1232389" indent="0">
              <a:buNone/>
              <a:defRPr sz="800"/>
            </a:lvl4pPr>
            <a:lvl5pPr marL="1643189" indent="0">
              <a:buNone/>
              <a:defRPr sz="800"/>
            </a:lvl5pPr>
            <a:lvl6pPr marL="2053982" indent="0">
              <a:buNone/>
              <a:defRPr sz="800"/>
            </a:lvl6pPr>
            <a:lvl7pPr marL="2464780" indent="0">
              <a:buNone/>
              <a:defRPr sz="800"/>
            </a:lvl7pPr>
            <a:lvl8pPr marL="2875581" indent="0">
              <a:buNone/>
              <a:defRPr sz="800"/>
            </a:lvl8pPr>
            <a:lvl9pPr marL="3286376" indent="0">
              <a:buNone/>
              <a:defRPr sz="800"/>
            </a:lvl9pPr>
          </a:lstStyle>
          <a:p>
            <a:pPr lvl="0"/>
            <a:r>
              <a:rPr lang="en-US" altLang="zh-CN"/>
              <a:t>Click to edit Master text styles</a:t>
            </a:r>
          </a:p>
        </p:txBody>
      </p:sp>
    </p:spTree>
    <p:extLst>
      <p:ext uri="{BB962C8B-B14F-4D97-AF65-F5344CB8AC3E}">
        <p14:creationId xmlns:p14="http://schemas.microsoft.com/office/powerpoint/2010/main" val="1784610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198528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864" y="571549"/>
            <a:ext cx="2742845" cy="5668963"/>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610316" y="571549"/>
            <a:ext cx="8058217" cy="56689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6749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839416" y="164637"/>
            <a:ext cx="10468744" cy="672075"/>
          </a:xfrm>
          <a:prstGeom prst="rect">
            <a:avLst/>
          </a:prstGeom>
        </p:spPr>
        <p:txBody>
          <a:bodyPr lIns="91425" tIns="45713" rIns="91425" bIns="45713">
            <a:noAutofit/>
          </a:bodyPr>
          <a:lstStyle>
            <a:lvl1pPr algn="l">
              <a:defRPr lang="zh-CN" altLang="en-US" sz="2800" b="1" kern="1200" dirty="0">
                <a:solidFill>
                  <a:srgbClr val="0070C0"/>
                </a:solidFill>
                <a:latin typeface="微软雅黑" pitchFamily="34" charset="-122"/>
                <a:ea typeface="微软雅黑" pitchFamily="34" charset="-122"/>
                <a:cs typeface="+mj-cs"/>
              </a:defRPr>
            </a:lvl1pPr>
          </a:lstStyle>
          <a:p>
            <a:r>
              <a:rPr lang="zh-CN" altLang="en-US" dirty="0"/>
              <a:t>标题</a:t>
            </a:r>
          </a:p>
        </p:txBody>
      </p:sp>
      <p:grpSp>
        <p:nvGrpSpPr>
          <p:cNvPr id="6" name="组合 5"/>
          <p:cNvGrpSpPr/>
          <p:nvPr userDrawn="1"/>
        </p:nvGrpSpPr>
        <p:grpSpPr>
          <a:xfrm>
            <a:off x="4508938" y="3491"/>
            <a:ext cx="3174125" cy="136635"/>
            <a:chOff x="2971800" y="1458310"/>
            <a:chExt cx="2380594" cy="102476"/>
          </a:xfrm>
        </p:grpSpPr>
        <p:sp>
          <p:nvSpPr>
            <p:cNvPr id="7" name="矩形 6"/>
            <p:cNvSpPr/>
            <p:nvPr userDrawn="1"/>
          </p:nvSpPr>
          <p:spPr>
            <a:xfrm>
              <a:off x="2971800" y="1458310"/>
              <a:ext cx="1190297" cy="1024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4162097" y="1458310"/>
              <a:ext cx="1190297" cy="102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文本框 8"/>
          <p:cNvSpPr txBox="1"/>
          <p:nvPr userDrawn="1"/>
        </p:nvSpPr>
        <p:spPr>
          <a:xfrm>
            <a:off x="11172497" y="6306207"/>
            <a:ext cx="1040524" cy="379656"/>
          </a:xfrm>
          <a:prstGeom prst="rect">
            <a:avLst/>
          </a:prstGeom>
          <a:noFill/>
        </p:spPr>
        <p:txBody>
          <a:bodyPr wrap="square" rtlCol="0">
            <a:spAutoFit/>
          </a:bodyPr>
          <a:lstStyle/>
          <a:p>
            <a:pPr algn="ctr"/>
            <a:fld id="{4434E472-F95D-422C-AA1E-FBC5F38D882C}" type="slidenum">
              <a:rPr lang="zh-CN" altLang="en-US" sz="1867" smtClean="0"/>
              <a:pPr algn="ctr"/>
              <a:t>‹#›</a:t>
            </a:fld>
            <a:endParaRPr lang="zh-CN" altLang="en-US" sz="1867" dirty="0"/>
          </a:p>
        </p:txBody>
      </p:sp>
      <p:sp>
        <p:nvSpPr>
          <p:cNvPr id="10" name="文本占位符 2"/>
          <p:cNvSpPr>
            <a:spLocks noGrp="1"/>
          </p:cNvSpPr>
          <p:nvPr>
            <p:ph type="body" idx="1" hasCustomPrompt="1"/>
          </p:nvPr>
        </p:nvSpPr>
        <p:spPr>
          <a:xfrm>
            <a:off x="831850" y="1200758"/>
            <a:ext cx="10515600" cy="5212741"/>
          </a:xfrm>
          <a:prstGeom prst="rect">
            <a:avLst/>
          </a:prstGeom>
        </p:spPr>
        <p:txBody>
          <a:bodyPr>
            <a:normAutofit/>
          </a:bodyPr>
          <a:lstStyle>
            <a:lvl1pPr marL="342900" marR="0" indent="-342900" algn="l" defTabSz="914400" rtl="0" eaLnBrk="1" fontAlgn="auto" latinLnBrk="0" hangingPunct="1">
              <a:lnSpc>
                <a:spcPct val="100000"/>
              </a:lnSpc>
              <a:spcBef>
                <a:spcPts val="1000"/>
              </a:spcBef>
              <a:spcAft>
                <a:spcPts val="0"/>
              </a:spcAft>
              <a:buClrTx/>
              <a:buSzTx/>
              <a:buFont typeface="Wingdings" charset="2"/>
              <a:buChar char="l"/>
              <a:tabLst/>
              <a:defRPr sz="2400">
                <a:solidFill>
                  <a:schemeClr val="tx1"/>
                </a:solidFill>
                <a:latin typeface="Times New Roman" panose="02020603050405020304" pitchFamily="18" charset="0"/>
                <a:cs typeface="Times New Roman" panose="02020603050405020304" pitchFamily="18" charset="0"/>
              </a:defRPr>
            </a:lvl1pPr>
            <a:lvl2pPr marL="800100" indent="-342900">
              <a:buFont typeface="Symbol" charset="2"/>
              <a:buChar char="-"/>
              <a:defRPr sz="2200">
                <a:solidFill>
                  <a:schemeClr val="tx1"/>
                </a:solidFill>
                <a:latin typeface="Times New Roman" panose="02020603050405020304" pitchFamily="18" charset="0"/>
                <a:cs typeface="Times New Roman" panose="02020603050405020304" pitchFamily="18" charset="0"/>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请输入文字内容</a:t>
            </a:r>
            <a:endParaRPr kumimoji="1" lang="en-US" altLang="zh-CN" dirty="0"/>
          </a:p>
          <a:p>
            <a:pPr lvl="1"/>
            <a:endParaRPr kumimoji="1" lang="en-US" altLang="zh-CN" dirty="0"/>
          </a:p>
          <a:p>
            <a:pPr lvl="1"/>
            <a:endParaRPr kumimoji="1" lang="zh-CN" altLang="en-US" dirty="0"/>
          </a:p>
        </p:txBody>
      </p:sp>
    </p:spTree>
    <p:extLst>
      <p:ext uri="{BB962C8B-B14F-4D97-AF65-F5344CB8AC3E}">
        <p14:creationId xmlns:p14="http://schemas.microsoft.com/office/powerpoint/2010/main" val="421647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标题 1"/>
          <p:cNvSpPr>
            <a:spLocks noGrp="1"/>
          </p:cNvSpPr>
          <p:nvPr>
            <p:ph type="title" hasCustomPrompt="1"/>
          </p:nvPr>
        </p:nvSpPr>
        <p:spPr>
          <a:xfrm>
            <a:off x="335360" y="164637"/>
            <a:ext cx="10972800" cy="672075"/>
          </a:xfrm>
          <a:prstGeom prst="rect">
            <a:avLst/>
          </a:prstGeom>
        </p:spPr>
        <p:txBody>
          <a:bodyPr lIns="91425" tIns="45713" rIns="91425" bIns="45713">
            <a:noAutofit/>
          </a:bodyPr>
          <a:lstStyle>
            <a:lvl1pPr algn="l">
              <a:defRPr sz="2800" b="1">
                <a:solidFill>
                  <a:schemeClr val="tx1"/>
                </a:solidFill>
                <a:latin typeface="微软雅黑" pitchFamily="34" charset="-122"/>
                <a:ea typeface="微软雅黑" pitchFamily="34" charset="-122"/>
              </a:defRPr>
            </a:lvl1pPr>
          </a:lstStyle>
          <a:p>
            <a:r>
              <a:rPr lang="zh-CN" altLang="en-US" dirty="0"/>
              <a:t>这里是标题区域</a:t>
            </a:r>
          </a:p>
        </p:txBody>
      </p:sp>
      <p:grpSp>
        <p:nvGrpSpPr>
          <p:cNvPr id="6" name="组合 5"/>
          <p:cNvGrpSpPr/>
          <p:nvPr userDrawn="1"/>
        </p:nvGrpSpPr>
        <p:grpSpPr>
          <a:xfrm>
            <a:off x="4508938" y="3491"/>
            <a:ext cx="3174125" cy="136635"/>
            <a:chOff x="2971800" y="1458310"/>
            <a:chExt cx="2380594" cy="102476"/>
          </a:xfrm>
        </p:grpSpPr>
        <p:sp>
          <p:nvSpPr>
            <p:cNvPr id="7" name="矩形 6"/>
            <p:cNvSpPr/>
            <p:nvPr userDrawn="1"/>
          </p:nvSpPr>
          <p:spPr>
            <a:xfrm>
              <a:off x="2971800" y="1458310"/>
              <a:ext cx="1190297" cy="1024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4162097" y="1458310"/>
              <a:ext cx="1190297" cy="1024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 name="文本框 8"/>
          <p:cNvSpPr txBox="1"/>
          <p:nvPr userDrawn="1"/>
        </p:nvSpPr>
        <p:spPr>
          <a:xfrm>
            <a:off x="11172497" y="6306207"/>
            <a:ext cx="1040524" cy="379656"/>
          </a:xfrm>
          <a:prstGeom prst="rect">
            <a:avLst/>
          </a:prstGeom>
          <a:noFill/>
        </p:spPr>
        <p:txBody>
          <a:bodyPr wrap="square" rtlCol="0">
            <a:spAutoFit/>
          </a:bodyPr>
          <a:lstStyle/>
          <a:p>
            <a:pPr algn="ctr"/>
            <a:fld id="{4434E472-F95D-422C-AA1E-FBC5F38D882C}" type="slidenum">
              <a:rPr lang="zh-CN" altLang="en-US" sz="1867" smtClean="0"/>
              <a:pPr algn="ctr"/>
              <a:t>‹#›</a:t>
            </a:fld>
            <a:endParaRPr lang="zh-CN" altLang="en-US" sz="1867" dirty="0"/>
          </a:p>
        </p:txBody>
      </p:sp>
    </p:spTree>
    <p:extLst>
      <p:ext uri="{BB962C8B-B14F-4D97-AF65-F5344CB8AC3E}">
        <p14:creationId xmlns:p14="http://schemas.microsoft.com/office/powerpoint/2010/main" val="97570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2090351" y="6261470"/>
            <a:ext cx="2743200" cy="365125"/>
          </a:xfrm>
        </p:spPr>
        <p:txBody>
          <a:bodyPr/>
          <a:lstStyle>
            <a:lvl1pPr>
              <a:defRPr b="0" i="0">
                <a:solidFill>
                  <a:schemeClr val="tx1"/>
                </a:solidFill>
                <a:latin typeface="Heiti SC Light" charset="-122"/>
                <a:ea typeface="Heiti SC Light" charset="-122"/>
                <a:cs typeface="Heiti SC Light" charset="-122"/>
              </a:defRPr>
            </a:lvl1pPr>
          </a:lstStyle>
          <a:p>
            <a:fld id="{38BFA765-CF12-1C4F-BD20-8CBACC080A86}" type="slidenum">
              <a:rPr kumimoji="1" lang="zh-CN" altLang="en-US" smtClean="0"/>
              <a:pPr/>
              <a:t>‹#›</a:t>
            </a:fld>
            <a:endParaRPr kumimoji="1" lang="zh-CN" altLang="en-US"/>
          </a:p>
        </p:txBody>
      </p:sp>
    </p:spTree>
    <p:extLst>
      <p:ext uri="{BB962C8B-B14F-4D97-AF65-F5344CB8AC3E}">
        <p14:creationId xmlns:p14="http://schemas.microsoft.com/office/powerpoint/2010/main" val="896745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6447" y="-17444"/>
            <a:ext cx="10971383" cy="1143001"/>
          </a:xfrm>
          <a:prstGeom prst="rect">
            <a:avLst/>
          </a:prstGeom>
        </p:spPr>
        <p:txBody>
          <a:bodyPr/>
          <a:lstStyle/>
          <a:p>
            <a:r>
              <a:rPr lang="en-US" altLang="zh-CN"/>
              <a:t>Click to edit Master title style</a:t>
            </a:r>
            <a:endParaRPr lang="zh-CN" altLang="en-US"/>
          </a:p>
        </p:txBody>
      </p:sp>
      <p:sp>
        <p:nvSpPr>
          <p:cNvPr id="3" name="内容占位符 2"/>
          <p:cNvSpPr>
            <a:spLocks noGrp="1"/>
          </p:cNvSpPr>
          <p:nvPr>
            <p:ph idx="1"/>
          </p:nvPr>
        </p:nvSpPr>
        <p:spPr>
          <a:xfrm>
            <a:off x="610315" y="1341449"/>
            <a:ext cx="10971383" cy="4899025"/>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64571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3695" y="2130469"/>
            <a:ext cx="10364619"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829178" y="3886200"/>
            <a:ext cx="8533691" cy="1752600"/>
          </a:xfrm>
        </p:spPr>
        <p:txBody>
          <a:bodyPr/>
          <a:lstStyle>
            <a:lvl1pPr marL="0" indent="0" algn="ctr">
              <a:buNone/>
              <a:defRPr/>
            </a:lvl1pPr>
            <a:lvl2pPr marL="410798" indent="0" algn="ctr">
              <a:buNone/>
              <a:defRPr/>
            </a:lvl2pPr>
            <a:lvl3pPr marL="821593" indent="0" algn="ctr">
              <a:buNone/>
              <a:defRPr/>
            </a:lvl3pPr>
            <a:lvl4pPr marL="1232389" indent="0" algn="ctr">
              <a:buNone/>
              <a:defRPr/>
            </a:lvl4pPr>
            <a:lvl5pPr marL="1643189" indent="0" algn="ctr">
              <a:buNone/>
              <a:defRPr/>
            </a:lvl5pPr>
            <a:lvl6pPr marL="2053982" indent="0" algn="ctr">
              <a:buNone/>
              <a:defRPr/>
            </a:lvl6pPr>
            <a:lvl7pPr marL="2464780" indent="0" algn="ctr">
              <a:buNone/>
              <a:defRPr/>
            </a:lvl7pPr>
            <a:lvl8pPr marL="2875581" indent="0" algn="ctr">
              <a:buNone/>
              <a:defRPr/>
            </a:lvl8pPr>
            <a:lvl9pPr marL="3286376" indent="0" algn="ctr">
              <a:buNone/>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08641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5703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73" y="4406951"/>
            <a:ext cx="10362844" cy="1362075"/>
          </a:xfrm>
        </p:spPr>
        <p:txBody>
          <a:bodyPr anchor="t"/>
          <a:lstStyle>
            <a:lvl1pPr algn="l">
              <a:defRPr sz="36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963373" y="2906713"/>
            <a:ext cx="10362844" cy="1500187"/>
          </a:xfrm>
        </p:spPr>
        <p:txBody>
          <a:bodyPr anchor="b"/>
          <a:lstStyle>
            <a:lvl1pPr marL="0" indent="0">
              <a:buNone/>
              <a:defRPr sz="1800"/>
            </a:lvl1pPr>
            <a:lvl2pPr marL="410798" indent="0">
              <a:buNone/>
              <a:defRPr sz="1600"/>
            </a:lvl2pPr>
            <a:lvl3pPr marL="821593" indent="0">
              <a:buNone/>
              <a:defRPr sz="1500"/>
            </a:lvl3pPr>
            <a:lvl4pPr marL="1232389" indent="0">
              <a:buNone/>
              <a:defRPr sz="1200"/>
            </a:lvl4pPr>
            <a:lvl5pPr marL="1643189" indent="0">
              <a:buNone/>
              <a:defRPr sz="1200"/>
            </a:lvl5pPr>
            <a:lvl6pPr marL="2053982" indent="0">
              <a:buNone/>
              <a:defRPr sz="1200"/>
            </a:lvl6pPr>
            <a:lvl7pPr marL="2464780" indent="0">
              <a:buNone/>
              <a:defRPr sz="1200"/>
            </a:lvl7pPr>
            <a:lvl8pPr marL="2875581" indent="0">
              <a:buNone/>
              <a:defRPr sz="1200"/>
            </a:lvl8pPr>
            <a:lvl9pPr marL="3286376" indent="0">
              <a:buNone/>
              <a:defRPr sz="1200"/>
            </a:lvl9pPr>
          </a:lstStyle>
          <a:p>
            <a:pPr lvl="0"/>
            <a:r>
              <a:rPr lang="en-US" altLang="zh-CN"/>
              <a:t>Click to edit Master text styles</a:t>
            </a:r>
          </a:p>
        </p:txBody>
      </p:sp>
    </p:spTree>
    <p:extLst>
      <p:ext uri="{BB962C8B-B14F-4D97-AF65-F5344CB8AC3E}">
        <p14:creationId xmlns:p14="http://schemas.microsoft.com/office/powerpoint/2010/main" val="374466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n-ea"/>
                <a:ea typeface="+mn-ea"/>
              </a:defRPr>
            </a:lvl1pPr>
          </a:lstStyle>
          <a:p>
            <a:r>
              <a:rPr lang="en-US" altLang="zh-CN"/>
              <a:t>Click to edit Master title style</a:t>
            </a:r>
            <a:endParaRPr lang="zh-CN" altLang="en-US"/>
          </a:p>
        </p:txBody>
      </p:sp>
      <p:sp>
        <p:nvSpPr>
          <p:cNvPr id="3" name="内容占位符 2"/>
          <p:cNvSpPr>
            <a:spLocks noGrp="1"/>
          </p:cNvSpPr>
          <p:nvPr>
            <p:ph sz="half" idx="1"/>
          </p:nvPr>
        </p:nvSpPr>
        <p:spPr>
          <a:xfrm>
            <a:off x="610309" y="1714519"/>
            <a:ext cx="5400531" cy="4525963"/>
          </a:xfrm>
        </p:spPr>
        <p:txBody>
          <a:bodyPr/>
          <a:lstStyle>
            <a:lvl1pPr>
              <a:defRPr sz="2600">
                <a:latin typeface="+mn-ea"/>
                <a:ea typeface="+mn-ea"/>
              </a:defRPr>
            </a:lvl1pPr>
            <a:lvl2pPr>
              <a:defRPr sz="2100">
                <a:latin typeface="+mn-ea"/>
                <a:ea typeface="+mn-ea"/>
              </a:defRPr>
            </a:lvl2pPr>
            <a:lvl3pPr>
              <a:defRPr sz="1800">
                <a:latin typeface="+mn-ea"/>
                <a:ea typeface="+mn-ea"/>
              </a:defRPr>
            </a:lvl3pPr>
            <a:lvl4pPr>
              <a:defRPr sz="1600">
                <a:latin typeface="+mn-ea"/>
                <a:ea typeface="+mn-ea"/>
              </a:defRPr>
            </a:lvl4pPr>
            <a:lvl5pPr>
              <a:defRPr sz="1600">
                <a:latin typeface="+mn-ea"/>
                <a:ea typeface="+mn-ea"/>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81161" y="1714519"/>
            <a:ext cx="5400531" cy="4525963"/>
          </a:xfrm>
        </p:spPr>
        <p:txBody>
          <a:bodyPr/>
          <a:lstStyle>
            <a:lvl1pPr>
              <a:defRPr sz="2600">
                <a:latin typeface="+mn-ea"/>
                <a:ea typeface="+mn-ea"/>
              </a:defRPr>
            </a:lvl1pPr>
            <a:lvl2pPr>
              <a:defRPr sz="2100">
                <a:latin typeface="+mn-ea"/>
                <a:ea typeface="+mn-ea"/>
              </a:defRPr>
            </a:lvl2pPr>
            <a:lvl3pPr>
              <a:defRPr sz="1800">
                <a:latin typeface="+mn-ea"/>
                <a:ea typeface="+mn-ea"/>
              </a:defRPr>
            </a:lvl3pPr>
            <a:lvl4pPr>
              <a:defRPr sz="1600">
                <a:latin typeface="+mn-ea"/>
                <a:ea typeface="+mn-ea"/>
              </a:defRPr>
            </a:lvl4pPr>
            <a:lvl5pPr>
              <a:defRPr sz="1600">
                <a:latin typeface="+mn-ea"/>
                <a:ea typeface="+mn-ea"/>
              </a:defRPr>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21081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3.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5" r:id="rId2"/>
    <p:sldLayoutId id="2147483678" r:id="rId3"/>
    <p:sldLayoutId id="2147483704" r:id="rId4"/>
    <p:sldLayoutId id="2147483705" r:id="rId5"/>
  </p:sldLayoutIdLst>
  <p:hf sldNum="0" hdr="0" ftr="0" dt="0"/>
  <p:txStyles>
    <p:titleStyle>
      <a:lvl1pPr algn="ctr" defTabSz="914378" rtl="0" eaLnBrk="1" latinLnBrk="0" hangingPunct="1">
        <a:spcBef>
          <a:spcPct val="0"/>
        </a:spcBef>
        <a:buNone/>
        <a:defRPr sz="4400" kern="1200">
          <a:solidFill>
            <a:schemeClr val="tx1"/>
          </a:solidFill>
          <a:latin typeface="微软雅黑" pitchFamily="34" charset="-122"/>
          <a:ea typeface="微软雅黑" pitchFamily="34" charset="-122"/>
          <a:cs typeface="+mj-cs"/>
        </a:defRPr>
      </a:lvl1pPr>
    </p:titleStyle>
    <p:body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36447" y="-17444"/>
            <a:ext cx="10971383" cy="1143001"/>
          </a:xfrm>
          <a:prstGeom prst="rect">
            <a:avLst/>
          </a:prstGeom>
          <a:noFill/>
          <a:ln w="9525">
            <a:noFill/>
            <a:miter lim="800000"/>
            <a:headEnd/>
            <a:tailEnd/>
          </a:ln>
        </p:spPr>
        <p:txBody>
          <a:bodyPr vert="horz" wrap="square" lIns="82158" tIns="41079" rIns="82158" bIns="41079"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610315" y="1341449"/>
            <a:ext cx="10971383" cy="4899025"/>
          </a:xfrm>
          <a:prstGeom prst="rect">
            <a:avLst/>
          </a:prstGeom>
          <a:noFill/>
          <a:ln w="9525">
            <a:noFill/>
            <a:miter lim="800000"/>
            <a:headEnd/>
            <a:tailEnd/>
          </a:ln>
        </p:spPr>
        <p:txBody>
          <a:bodyPr vert="horz" wrap="square" lIns="82158" tIns="41079" rIns="82158" bIns="4107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图片 9" descr="line2.png"/>
          <p:cNvPicPr>
            <a:picLocks noChangeAspect="1"/>
          </p:cNvPicPr>
          <p:nvPr userDrawn="1"/>
        </p:nvPicPr>
        <p:blipFill>
          <a:blip r:embed="rId13" cstate="print"/>
          <a:srcRect/>
          <a:stretch>
            <a:fillRect/>
          </a:stretch>
        </p:blipFill>
        <p:spPr bwMode="auto">
          <a:xfrm>
            <a:off x="-21582" y="6800857"/>
            <a:ext cx="12213587" cy="48026"/>
          </a:xfrm>
          <a:prstGeom prst="rect">
            <a:avLst/>
          </a:prstGeom>
          <a:noFill/>
          <a:ln w="9525">
            <a:noFill/>
            <a:miter lim="800000"/>
            <a:headEnd/>
            <a:tailEnd/>
          </a:ln>
        </p:spPr>
      </p:pic>
      <p:sp>
        <p:nvSpPr>
          <p:cNvPr id="8" name="矩形 1"/>
          <p:cNvSpPr/>
          <p:nvPr userDrawn="1"/>
        </p:nvSpPr>
        <p:spPr>
          <a:xfrm flipH="1">
            <a:off x="1779" y="15"/>
            <a:ext cx="120643" cy="1014413"/>
          </a:xfrm>
          <a:prstGeom prst="rect">
            <a:avLst/>
          </a:prstGeom>
          <a:solidFill>
            <a:srgbClr val="BC2222"/>
          </a:solidFill>
          <a:ln>
            <a:noFill/>
          </a:ln>
        </p:spPr>
        <p:style>
          <a:lnRef idx="2">
            <a:schemeClr val="accent1">
              <a:shade val="50000"/>
            </a:schemeClr>
          </a:lnRef>
          <a:fillRef idx="1">
            <a:schemeClr val="accent1"/>
          </a:fillRef>
          <a:effectRef idx="0">
            <a:schemeClr val="accent1"/>
          </a:effectRef>
          <a:fontRef idx="minor">
            <a:schemeClr val="lt1"/>
          </a:fontRef>
        </p:style>
        <p:txBody>
          <a:bodyPr lIns="104300" tIns="52151" rIns="104300" bIns="52151" anchor="ctr"/>
          <a:lstStyle/>
          <a:p>
            <a:pPr algn="ctr">
              <a:defRPr/>
            </a:pPr>
            <a:endParaRPr lang="zh-CN" altLang="en-US" sz="1800"/>
          </a:p>
        </p:txBody>
      </p:sp>
      <p:pic>
        <p:nvPicPr>
          <p:cNvPr id="2" name="Picture 1"/>
          <p:cNvPicPr>
            <a:picLocks noChangeAspect="1"/>
          </p:cNvPicPr>
          <p:nvPr userDrawn="1"/>
        </p:nvPicPr>
        <p:blipFill>
          <a:blip r:embed="rId14"/>
          <a:stretch>
            <a:fillRect/>
          </a:stretch>
        </p:blipFill>
        <p:spPr>
          <a:xfrm>
            <a:off x="10164276" y="6273237"/>
            <a:ext cx="1934745" cy="404758"/>
          </a:xfrm>
          <a:prstGeom prst="rect">
            <a:avLst/>
          </a:prstGeom>
        </p:spPr>
      </p:pic>
    </p:spTree>
    <p:extLst>
      <p:ext uri="{BB962C8B-B14F-4D97-AF65-F5344CB8AC3E}">
        <p14:creationId xmlns:p14="http://schemas.microsoft.com/office/powerpoint/2010/main" val="365386777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1" fontAlgn="base" hangingPunct="1">
        <a:spcBef>
          <a:spcPct val="0"/>
        </a:spcBef>
        <a:spcAft>
          <a:spcPct val="0"/>
        </a:spcAft>
        <a:defRPr sz="2600">
          <a:solidFill>
            <a:schemeClr val="tx1"/>
          </a:solidFill>
          <a:latin typeface="+mj-lt"/>
          <a:ea typeface="+mj-ea"/>
          <a:cs typeface="+mj-cs"/>
        </a:defRPr>
      </a:lvl1pPr>
      <a:lvl2pPr algn="l" rtl="0" eaLnBrk="1" fontAlgn="base" hangingPunct="1">
        <a:spcBef>
          <a:spcPct val="0"/>
        </a:spcBef>
        <a:spcAft>
          <a:spcPct val="0"/>
        </a:spcAft>
        <a:defRPr sz="2600">
          <a:solidFill>
            <a:schemeClr val="tx2"/>
          </a:solidFill>
          <a:latin typeface="Arial" charset="0"/>
          <a:ea typeface="微软雅黑" pitchFamily="34" charset="-122"/>
        </a:defRPr>
      </a:lvl2pPr>
      <a:lvl3pPr algn="l" rtl="0" eaLnBrk="1" fontAlgn="base" hangingPunct="1">
        <a:spcBef>
          <a:spcPct val="0"/>
        </a:spcBef>
        <a:spcAft>
          <a:spcPct val="0"/>
        </a:spcAft>
        <a:defRPr sz="2600">
          <a:solidFill>
            <a:schemeClr val="tx2"/>
          </a:solidFill>
          <a:latin typeface="Arial" charset="0"/>
          <a:ea typeface="微软雅黑" pitchFamily="34" charset="-122"/>
        </a:defRPr>
      </a:lvl3pPr>
      <a:lvl4pPr algn="l" rtl="0" eaLnBrk="1" fontAlgn="base" hangingPunct="1">
        <a:spcBef>
          <a:spcPct val="0"/>
        </a:spcBef>
        <a:spcAft>
          <a:spcPct val="0"/>
        </a:spcAft>
        <a:defRPr sz="2600">
          <a:solidFill>
            <a:schemeClr val="tx2"/>
          </a:solidFill>
          <a:latin typeface="Arial" charset="0"/>
          <a:ea typeface="微软雅黑" pitchFamily="34" charset="-122"/>
        </a:defRPr>
      </a:lvl4pPr>
      <a:lvl5pPr algn="l" rtl="0" eaLnBrk="1" fontAlgn="base" hangingPunct="1">
        <a:spcBef>
          <a:spcPct val="0"/>
        </a:spcBef>
        <a:spcAft>
          <a:spcPct val="0"/>
        </a:spcAft>
        <a:defRPr sz="2600">
          <a:solidFill>
            <a:schemeClr val="tx2"/>
          </a:solidFill>
          <a:latin typeface="Arial" charset="0"/>
          <a:ea typeface="微软雅黑" pitchFamily="34" charset="-122"/>
        </a:defRPr>
      </a:lvl5pPr>
      <a:lvl6pPr marL="410854" algn="ctr" rtl="0" eaLnBrk="1" fontAlgn="base" hangingPunct="1">
        <a:spcBef>
          <a:spcPct val="0"/>
        </a:spcBef>
        <a:spcAft>
          <a:spcPct val="0"/>
        </a:spcAft>
        <a:defRPr sz="4000">
          <a:solidFill>
            <a:schemeClr val="tx2"/>
          </a:solidFill>
          <a:latin typeface="Arial" charset="0"/>
          <a:ea typeface="微软雅黑" pitchFamily="34" charset="-122"/>
        </a:defRPr>
      </a:lvl6pPr>
      <a:lvl7pPr marL="821706" algn="ctr" rtl="0" eaLnBrk="1" fontAlgn="base" hangingPunct="1">
        <a:spcBef>
          <a:spcPct val="0"/>
        </a:spcBef>
        <a:spcAft>
          <a:spcPct val="0"/>
        </a:spcAft>
        <a:defRPr sz="4000">
          <a:solidFill>
            <a:schemeClr val="tx2"/>
          </a:solidFill>
          <a:latin typeface="Arial" charset="0"/>
          <a:ea typeface="微软雅黑" pitchFamily="34" charset="-122"/>
        </a:defRPr>
      </a:lvl7pPr>
      <a:lvl8pPr marL="1232558" algn="ctr" rtl="0" eaLnBrk="1" fontAlgn="base" hangingPunct="1">
        <a:spcBef>
          <a:spcPct val="0"/>
        </a:spcBef>
        <a:spcAft>
          <a:spcPct val="0"/>
        </a:spcAft>
        <a:defRPr sz="4000">
          <a:solidFill>
            <a:schemeClr val="tx2"/>
          </a:solidFill>
          <a:latin typeface="Arial" charset="0"/>
          <a:ea typeface="微软雅黑" pitchFamily="34" charset="-122"/>
        </a:defRPr>
      </a:lvl8pPr>
      <a:lvl9pPr marL="1643414" algn="ctr" rtl="0" eaLnBrk="1" fontAlgn="base" hangingPunct="1">
        <a:spcBef>
          <a:spcPct val="0"/>
        </a:spcBef>
        <a:spcAft>
          <a:spcPct val="0"/>
        </a:spcAft>
        <a:defRPr sz="4000">
          <a:solidFill>
            <a:schemeClr val="tx2"/>
          </a:solidFill>
          <a:latin typeface="Arial" charset="0"/>
          <a:ea typeface="微软雅黑" pitchFamily="34" charset="-122"/>
        </a:defRPr>
      </a:lvl9pPr>
    </p:titleStyle>
    <p:bodyStyle>
      <a:lvl1pPr marL="308139" indent="-308139" algn="l" rtl="0" eaLnBrk="1" fontAlgn="base" hangingPunct="1">
        <a:spcBef>
          <a:spcPct val="20000"/>
        </a:spcBef>
        <a:spcAft>
          <a:spcPct val="0"/>
        </a:spcAft>
        <a:buChar char="•"/>
        <a:defRPr sz="2100">
          <a:solidFill>
            <a:schemeClr val="tx1"/>
          </a:solidFill>
          <a:latin typeface="+mn-lt"/>
          <a:ea typeface="+mn-ea"/>
          <a:cs typeface="+mn-cs"/>
        </a:defRPr>
      </a:lvl1pPr>
      <a:lvl2pPr marL="667637" indent="-256783" algn="l" rtl="0" eaLnBrk="1" fontAlgn="base" hangingPunct="1">
        <a:spcBef>
          <a:spcPct val="20000"/>
        </a:spcBef>
        <a:spcAft>
          <a:spcPct val="0"/>
        </a:spcAft>
        <a:buChar char="–"/>
        <a:defRPr sz="1800">
          <a:solidFill>
            <a:schemeClr val="tx1"/>
          </a:solidFill>
          <a:latin typeface="+mn-lt"/>
          <a:ea typeface="+mn-ea"/>
        </a:defRPr>
      </a:lvl2pPr>
      <a:lvl3pPr marL="1027135" indent="-205429" algn="l" rtl="0" eaLnBrk="1" fontAlgn="base" hangingPunct="1">
        <a:spcBef>
          <a:spcPct val="20000"/>
        </a:spcBef>
        <a:spcAft>
          <a:spcPct val="0"/>
        </a:spcAft>
        <a:buChar char="•"/>
        <a:defRPr>
          <a:solidFill>
            <a:schemeClr val="tx1"/>
          </a:solidFill>
          <a:latin typeface="+mn-lt"/>
          <a:ea typeface="+mn-ea"/>
        </a:defRPr>
      </a:lvl3pPr>
      <a:lvl4pPr marL="1437990" indent="-205429" algn="l" rtl="0" eaLnBrk="1" fontAlgn="base" hangingPunct="1">
        <a:spcBef>
          <a:spcPct val="20000"/>
        </a:spcBef>
        <a:spcAft>
          <a:spcPct val="0"/>
        </a:spcAft>
        <a:buChar char="–"/>
        <a:defRPr sz="1500">
          <a:solidFill>
            <a:schemeClr val="tx1"/>
          </a:solidFill>
          <a:latin typeface="+mn-lt"/>
          <a:ea typeface="+mn-ea"/>
        </a:defRPr>
      </a:lvl4pPr>
      <a:lvl5pPr marL="1848839" indent="-205429" algn="l" rtl="0" eaLnBrk="1" fontAlgn="base" hangingPunct="1">
        <a:spcBef>
          <a:spcPct val="20000"/>
        </a:spcBef>
        <a:spcAft>
          <a:spcPct val="0"/>
        </a:spcAft>
        <a:buChar char="»"/>
        <a:defRPr sz="1500">
          <a:solidFill>
            <a:schemeClr val="tx1"/>
          </a:solidFill>
          <a:latin typeface="+mn-lt"/>
          <a:ea typeface="+mn-ea"/>
        </a:defRPr>
      </a:lvl5pPr>
      <a:lvl6pPr marL="2259691" indent="-205429" algn="l" rtl="0" eaLnBrk="1" fontAlgn="base" hangingPunct="1">
        <a:spcBef>
          <a:spcPct val="20000"/>
        </a:spcBef>
        <a:spcAft>
          <a:spcPct val="0"/>
        </a:spcAft>
        <a:buChar char="»"/>
        <a:defRPr sz="1800">
          <a:solidFill>
            <a:schemeClr val="tx1"/>
          </a:solidFill>
          <a:latin typeface="+mn-lt"/>
          <a:ea typeface="+mn-ea"/>
        </a:defRPr>
      </a:lvl6pPr>
      <a:lvl7pPr marL="2670545" indent="-205429" algn="l" rtl="0" eaLnBrk="1" fontAlgn="base" hangingPunct="1">
        <a:spcBef>
          <a:spcPct val="20000"/>
        </a:spcBef>
        <a:spcAft>
          <a:spcPct val="0"/>
        </a:spcAft>
        <a:buChar char="»"/>
        <a:defRPr sz="1800">
          <a:solidFill>
            <a:schemeClr val="tx1"/>
          </a:solidFill>
          <a:latin typeface="+mn-lt"/>
          <a:ea typeface="+mn-ea"/>
        </a:defRPr>
      </a:lvl7pPr>
      <a:lvl8pPr marL="3081399" indent="-205429" algn="l" rtl="0" eaLnBrk="1" fontAlgn="base" hangingPunct="1">
        <a:spcBef>
          <a:spcPct val="20000"/>
        </a:spcBef>
        <a:spcAft>
          <a:spcPct val="0"/>
        </a:spcAft>
        <a:buChar char="»"/>
        <a:defRPr sz="1800">
          <a:solidFill>
            <a:schemeClr val="tx1"/>
          </a:solidFill>
          <a:latin typeface="+mn-lt"/>
          <a:ea typeface="+mn-ea"/>
        </a:defRPr>
      </a:lvl8pPr>
      <a:lvl9pPr marL="3492252" indent="-205429" algn="l" rtl="0" eaLnBrk="1" fontAlgn="base" hangingPunct="1">
        <a:spcBef>
          <a:spcPct val="20000"/>
        </a:spcBef>
        <a:spcAft>
          <a:spcPct val="0"/>
        </a:spcAft>
        <a:buChar char="»"/>
        <a:defRPr sz="1800">
          <a:solidFill>
            <a:schemeClr val="tx1"/>
          </a:solidFill>
          <a:latin typeface="+mn-lt"/>
          <a:ea typeface="+mn-ea"/>
        </a:defRPr>
      </a:lvl9pPr>
    </p:bodyStyle>
    <p:otherStyle>
      <a:defPPr>
        <a:defRPr lang="zh-CN"/>
      </a:defPPr>
      <a:lvl1pPr marL="0" algn="l" defTabSz="821706" rtl="0" eaLnBrk="1" latinLnBrk="0" hangingPunct="1">
        <a:defRPr sz="1600" kern="1200">
          <a:solidFill>
            <a:schemeClr val="tx1"/>
          </a:solidFill>
          <a:latin typeface="+mn-lt"/>
          <a:ea typeface="+mn-ea"/>
          <a:cs typeface="+mn-cs"/>
        </a:defRPr>
      </a:lvl1pPr>
      <a:lvl2pPr marL="410854" algn="l" defTabSz="821706" rtl="0" eaLnBrk="1" latinLnBrk="0" hangingPunct="1">
        <a:defRPr sz="1600" kern="1200">
          <a:solidFill>
            <a:schemeClr val="tx1"/>
          </a:solidFill>
          <a:latin typeface="+mn-lt"/>
          <a:ea typeface="+mn-ea"/>
          <a:cs typeface="+mn-cs"/>
        </a:defRPr>
      </a:lvl2pPr>
      <a:lvl3pPr marL="821706" algn="l" defTabSz="821706" rtl="0" eaLnBrk="1" latinLnBrk="0" hangingPunct="1">
        <a:defRPr sz="1600" kern="1200">
          <a:solidFill>
            <a:schemeClr val="tx1"/>
          </a:solidFill>
          <a:latin typeface="+mn-lt"/>
          <a:ea typeface="+mn-ea"/>
          <a:cs typeface="+mn-cs"/>
        </a:defRPr>
      </a:lvl3pPr>
      <a:lvl4pPr marL="1232558" algn="l" defTabSz="821706" rtl="0" eaLnBrk="1" latinLnBrk="0" hangingPunct="1">
        <a:defRPr sz="1600" kern="1200">
          <a:solidFill>
            <a:schemeClr val="tx1"/>
          </a:solidFill>
          <a:latin typeface="+mn-lt"/>
          <a:ea typeface="+mn-ea"/>
          <a:cs typeface="+mn-cs"/>
        </a:defRPr>
      </a:lvl4pPr>
      <a:lvl5pPr marL="1643414" algn="l" defTabSz="821706" rtl="0" eaLnBrk="1" latinLnBrk="0" hangingPunct="1">
        <a:defRPr sz="1600" kern="1200">
          <a:solidFill>
            <a:schemeClr val="tx1"/>
          </a:solidFill>
          <a:latin typeface="+mn-lt"/>
          <a:ea typeface="+mn-ea"/>
          <a:cs typeface="+mn-cs"/>
        </a:defRPr>
      </a:lvl5pPr>
      <a:lvl6pPr marL="2054264" algn="l" defTabSz="821706" rtl="0" eaLnBrk="1" latinLnBrk="0" hangingPunct="1">
        <a:defRPr sz="1600" kern="1200">
          <a:solidFill>
            <a:schemeClr val="tx1"/>
          </a:solidFill>
          <a:latin typeface="+mn-lt"/>
          <a:ea typeface="+mn-ea"/>
          <a:cs typeface="+mn-cs"/>
        </a:defRPr>
      </a:lvl6pPr>
      <a:lvl7pPr marL="2465119" algn="l" defTabSz="821706" rtl="0" eaLnBrk="1" latinLnBrk="0" hangingPunct="1">
        <a:defRPr sz="1600" kern="1200">
          <a:solidFill>
            <a:schemeClr val="tx1"/>
          </a:solidFill>
          <a:latin typeface="+mn-lt"/>
          <a:ea typeface="+mn-ea"/>
          <a:cs typeface="+mn-cs"/>
        </a:defRPr>
      </a:lvl7pPr>
      <a:lvl8pPr marL="2875976" algn="l" defTabSz="821706" rtl="0" eaLnBrk="1" latinLnBrk="0" hangingPunct="1">
        <a:defRPr sz="1600" kern="1200">
          <a:solidFill>
            <a:schemeClr val="tx1"/>
          </a:solidFill>
          <a:latin typeface="+mn-lt"/>
          <a:ea typeface="+mn-ea"/>
          <a:cs typeface="+mn-cs"/>
        </a:defRPr>
      </a:lvl8pPr>
      <a:lvl9pPr marL="3286827" algn="l" defTabSz="821706"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26.xml"/><Relationship Id="rId16" Type="http://schemas.openxmlformats.org/officeDocument/2006/relationships/image" Target="../media/image62.svg"/><Relationship Id="rId20" Type="http://schemas.openxmlformats.org/officeDocument/2006/relationships/image" Target="../media/image66.svg"/><Relationship Id="rId29"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s>
</file>

<file path=ppt/slides/_rels/slide27.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d2l.ai/chapter_computer-vision/fine-tuning.html" TargetMode="External"/><Relationship Id="rId4" Type="http://schemas.openxmlformats.org/officeDocument/2006/relationships/image" Target="../media/image10.svg"/><Relationship Id="rId9"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9336" y="1337608"/>
            <a:ext cx="11715983" cy="2308324"/>
          </a:xfrm>
          <a:prstGeom prst="rect">
            <a:avLst/>
          </a:prstGeom>
          <a:noFill/>
        </p:spPr>
        <p:txBody>
          <a:bodyPr wrap="square" rtlCol="0">
            <a:spAutoFit/>
          </a:bodyPr>
          <a:lstStyle/>
          <a:p>
            <a:pPr algn="ctr"/>
            <a:r>
              <a:rPr lang="en-US" altLang="zh-CN" sz="4000" b="1" dirty="0" err="1">
                <a:latin typeface="微软雅黑" panose="020B0503020204020204" pitchFamily="34" charset="-122"/>
                <a:ea typeface="微软雅黑" panose="020B0503020204020204" pitchFamily="34" charset="-122"/>
              </a:rPr>
              <a:t>AutoDL</a:t>
            </a:r>
            <a:r>
              <a:rPr lang="en-US" altLang="zh-CN" sz="4000" b="1" dirty="0">
                <a:latin typeface="微软雅黑" panose="020B0503020204020204" pitchFamily="34" charset="-122"/>
                <a:ea typeface="微软雅黑" panose="020B0503020204020204" pitchFamily="34" charset="-122"/>
              </a:rPr>
              <a:t>: Transfer Learning</a:t>
            </a:r>
          </a:p>
          <a:p>
            <a:pPr algn="ctr"/>
            <a:endParaRPr lang="en-US" altLang="zh-CN" sz="4000" b="1" dirty="0">
              <a:latin typeface="微软雅黑" panose="020B0503020204020204" pitchFamily="34" charset="-122"/>
              <a:ea typeface="微软雅黑" panose="020B0503020204020204" pitchFamily="34" charset="-122"/>
            </a:endParaRPr>
          </a:p>
          <a:p>
            <a:pPr algn="ctr"/>
            <a:r>
              <a:rPr lang="en-US" altLang="zh-CN" sz="3200" dirty="0">
                <a:latin typeface="微软雅黑" panose="020B0503020204020204" pitchFamily="34" charset="-122"/>
                <a:ea typeface="微软雅黑" panose="020B0503020204020204" pitchFamily="34" charset="-122"/>
              </a:rPr>
              <a:t>Xingjian Li</a:t>
            </a:r>
          </a:p>
          <a:p>
            <a:pPr algn="ctr"/>
            <a:r>
              <a:rPr lang="en-US" altLang="zh-CN" sz="3200" dirty="0">
                <a:latin typeface="微软雅黑" panose="020B0503020204020204" pitchFamily="34" charset="-122"/>
                <a:ea typeface="微软雅黑" panose="020B0503020204020204" pitchFamily="34" charset="-122"/>
              </a:rPr>
              <a:t>Big Data Lab, Baidu Research</a:t>
            </a:r>
          </a:p>
        </p:txBody>
      </p:sp>
      <p:sp>
        <p:nvSpPr>
          <p:cNvPr id="2" name="AutoShape 8" descr="IMG_3740.jpg">
            <a:extLst>
              <a:ext uri="{FF2B5EF4-FFF2-40B4-BE49-F238E27FC236}">
                <a16:creationId xmlns:a16="http://schemas.microsoft.com/office/drawing/2014/main" id="{63D1828A-CA57-4747-85B9-47940D148C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D8EE30C-4C87-3447-AC14-F6CDE28D3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564" y="4149079"/>
            <a:ext cx="3421036" cy="2092813"/>
          </a:xfrm>
          <a:prstGeom prst="rect">
            <a:avLst/>
          </a:prstGeom>
        </p:spPr>
      </p:pic>
      <p:pic>
        <p:nvPicPr>
          <p:cNvPr id="7" name="Picture 6">
            <a:extLst>
              <a:ext uri="{FF2B5EF4-FFF2-40B4-BE49-F238E27FC236}">
                <a16:creationId xmlns:a16="http://schemas.microsoft.com/office/drawing/2014/main" id="{DA487396-7787-3E45-8F4C-3FF217902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18" y="4149078"/>
            <a:ext cx="3649602" cy="2092813"/>
          </a:xfrm>
          <a:prstGeom prst="rect">
            <a:avLst/>
          </a:prstGeom>
        </p:spPr>
      </p:pic>
      <p:pic>
        <p:nvPicPr>
          <p:cNvPr id="8" name="Picture 7">
            <a:extLst>
              <a:ext uri="{FF2B5EF4-FFF2-40B4-BE49-F238E27FC236}">
                <a16:creationId xmlns:a16="http://schemas.microsoft.com/office/drawing/2014/main" id="{44481882-7009-984D-A1A8-01550E766BFE}"/>
              </a:ext>
            </a:extLst>
          </p:cNvPr>
          <p:cNvPicPr>
            <a:picLocks noChangeAspect="1"/>
          </p:cNvPicPr>
          <p:nvPr/>
        </p:nvPicPr>
        <p:blipFill>
          <a:blip r:embed="rId5"/>
          <a:stretch>
            <a:fillRect/>
          </a:stretch>
        </p:blipFill>
        <p:spPr>
          <a:xfrm>
            <a:off x="4439816" y="4149078"/>
            <a:ext cx="3168352" cy="2092813"/>
          </a:xfrm>
          <a:prstGeom prst="rect">
            <a:avLst/>
          </a:prstGeom>
        </p:spPr>
      </p:pic>
    </p:spTree>
    <p:extLst>
      <p:ext uri="{BB962C8B-B14F-4D97-AF65-F5344CB8AC3E}">
        <p14:creationId xmlns:p14="http://schemas.microsoft.com/office/powerpoint/2010/main" val="3175082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dirty="0"/>
              <a:t>Transfer Learning </a:t>
            </a:r>
            <a:r>
              <a:rPr kumimoji="1" lang="en-US" altLang="zh-CN" dirty="0"/>
              <a:t>Algorithms</a:t>
            </a:r>
            <a:endParaRPr lang="en-US" dirty="0"/>
          </a:p>
        </p:txBody>
      </p:sp>
      <p:sp>
        <p:nvSpPr>
          <p:cNvPr id="3" name="Text Placeholder 2">
            <a:extLst>
              <a:ext uri="{FF2B5EF4-FFF2-40B4-BE49-F238E27FC236}">
                <a16:creationId xmlns:a16="http://schemas.microsoft.com/office/drawing/2014/main" id="{20CAB81B-211C-CC49-A47C-BCAA79E39CC7}"/>
              </a:ext>
            </a:extLst>
          </p:cNvPr>
          <p:cNvSpPr>
            <a:spLocks noGrp="1"/>
          </p:cNvSpPr>
          <p:nvPr>
            <p:ph type="body" idx="1"/>
          </p:nvPr>
        </p:nvSpPr>
        <p:spPr/>
        <p:txBody>
          <a:bodyPr/>
          <a:lstStyle/>
          <a:p>
            <a:r>
              <a:rPr kumimoji="1" lang="en-US" altLang="zh-CN" dirty="0"/>
              <a:t>Data</a:t>
            </a:r>
            <a:r>
              <a:rPr kumimoji="1" lang="zh-CN" altLang="en-US" dirty="0"/>
              <a:t> </a:t>
            </a:r>
            <a:r>
              <a:rPr kumimoji="1" lang="en-US" altLang="zh-CN" dirty="0"/>
              <a:t>Transfer</a:t>
            </a:r>
          </a:p>
          <a:p>
            <a:r>
              <a:rPr kumimoji="1" lang="en-US" altLang="zh-CN" dirty="0"/>
              <a:t>Weight</a:t>
            </a:r>
            <a:r>
              <a:rPr kumimoji="1" lang="zh-CN" altLang="en-US" dirty="0"/>
              <a:t> </a:t>
            </a:r>
            <a:r>
              <a:rPr kumimoji="1" lang="en-US" altLang="zh-CN" dirty="0"/>
              <a:t>Transfer</a:t>
            </a:r>
          </a:p>
          <a:p>
            <a:r>
              <a:rPr kumimoji="1" lang="en-US" altLang="zh-CN" dirty="0"/>
              <a:t>Feature</a:t>
            </a:r>
            <a:r>
              <a:rPr kumimoji="1" lang="zh-CN" altLang="en-US" dirty="0"/>
              <a:t> </a:t>
            </a:r>
            <a:r>
              <a:rPr kumimoji="1" lang="en-US" altLang="zh-CN" dirty="0"/>
              <a:t>Transfer</a:t>
            </a:r>
          </a:p>
          <a:p>
            <a:r>
              <a:rPr kumimoji="1" lang="en-US" altLang="zh-CN" dirty="0"/>
              <a:t>Meta Transfer</a:t>
            </a:r>
          </a:p>
          <a:p>
            <a:endParaRPr kumimoji="1" lang="en-US" altLang="zh-CN" dirty="0"/>
          </a:p>
          <a:p>
            <a:endParaRPr kumimoji="1" lang="en-US" altLang="zh-CN" dirty="0"/>
          </a:p>
          <a:p>
            <a:pPr lvl="1"/>
            <a:endParaRPr kumimoji="1" lang="en-US" altLang="zh-CN" dirty="0"/>
          </a:p>
          <a:p>
            <a:pPr lvl="1"/>
            <a:endParaRPr kumimoji="1" lang="en-US" altLang="zh-CN" dirty="0"/>
          </a:p>
        </p:txBody>
      </p:sp>
    </p:spTree>
    <p:extLst>
      <p:ext uri="{BB962C8B-B14F-4D97-AF65-F5344CB8AC3E}">
        <p14:creationId xmlns:p14="http://schemas.microsoft.com/office/powerpoint/2010/main" val="233643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F5FCE-CE83-DB4A-A135-5A0FCAD86FFB}"/>
              </a:ext>
            </a:extLst>
          </p:cNvPr>
          <p:cNvSpPr>
            <a:spLocks noGrp="1"/>
          </p:cNvSpPr>
          <p:nvPr>
            <p:ph type="title"/>
          </p:nvPr>
        </p:nvSpPr>
        <p:spPr/>
        <p:txBody>
          <a:bodyPr/>
          <a:lstStyle/>
          <a:p>
            <a:r>
              <a:rPr kumimoji="1" lang="en-US" altLang="zh-CN" dirty="0"/>
              <a:t>Data</a:t>
            </a:r>
            <a:r>
              <a:rPr kumimoji="1" lang="zh-CN" altLang="en-US" dirty="0"/>
              <a:t> </a:t>
            </a:r>
            <a:r>
              <a:rPr kumimoji="1" lang="en-US" altLang="zh-CN" dirty="0"/>
              <a:t>Transfer</a:t>
            </a:r>
            <a:endParaRPr kumimoji="1" lang="zh-CN" altLang="en-US" dirty="0"/>
          </a:p>
        </p:txBody>
      </p:sp>
      <p:pic>
        <p:nvPicPr>
          <p:cNvPr id="6" name="图片 5">
            <a:extLst>
              <a:ext uri="{FF2B5EF4-FFF2-40B4-BE49-F238E27FC236}">
                <a16:creationId xmlns:a16="http://schemas.microsoft.com/office/drawing/2014/main" id="{A564EEC5-1721-044A-8111-20611538DDD5}"/>
              </a:ext>
            </a:extLst>
          </p:cNvPr>
          <p:cNvPicPr>
            <a:picLocks noChangeAspect="1"/>
          </p:cNvPicPr>
          <p:nvPr/>
        </p:nvPicPr>
        <p:blipFill>
          <a:blip r:embed="rId3"/>
          <a:stretch>
            <a:fillRect/>
          </a:stretch>
        </p:blipFill>
        <p:spPr>
          <a:xfrm>
            <a:off x="180939" y="1340768"/>
            <a:ext cx="6563133" cy="2592288"/>
          </a:xfrm>
          <a:prstGeom prst="rect">
            <a:avLst/>
          </a:prstGeom>
        </p:spPr>
      </p:pic>
      <p:pic>
        <p:nvPicPr>
          <p:cNvPr id="7" name="图片 6">
            <a:extLst>
              <a:ext uri="{FF2B5EF4-FFF2-40B4-BE49-F238E27FC236}">
                <a16:creationId xmlns:a16="http://schemas.microsoft.com/office/drawing/2014/main" id="{C5C0D0AC-0334-6B47-8EE4-16BCA8CB3D71}"/>
              </a:ext>
            </a:extLst>
          </p:cNvPr>
          <p:cNvPicPr>
            <a:picLocks noChangeAspect="1"/>
          </p:cNvPicPr>
          <p:nvPr/>
        </p:nvPicPr>
        <p:blipFill>
          <a:blip r:embed="rId4"/>
          <a:stretch>
            <a:fillRect/>
          </a:stretch>
        </p:blipFill>
        <p:spPr>
          <a:xfrm>
            <a:off x="191344" y="4149080"/>
            <a:ext cx="11953841" cy="1989832"/>
          </a:xfrm>
          <a:prstGeom prst="rect">
            <a:avLst/>
          </a:prstGeom>
        </p:spPr>
      </p:pic>
      <p:pic>
        <p:nvPicPr>
          <p:cNvPr id="8" name="图片 7">
            <a:extLst>
              <a:ext uri="{FF2B5EF4-FFF2-40B4-BE49-F238E27FC236}">
                <a16:creationId xmlns:a16="http://schemas.microsoft.com/office/drawing/2014/main" id="{0BA82D7C-F755-8E45-A335-BDD4374C030A}"/>
              </a:ext>
            </a:extLst>
          </p:cNvPr>
          <p:cNvPicPr>
            <a:picLocks noChangeAspect="1"/>
          </p:cNvPicPr>
          <p:nvPr/>
        </p:nvPicPr>
        <p:blipFill>
          <a:blip r:embed="rId5"/>
          <a:stretch>
            <a:fillRect/>
          </a:stretch>
        </p:blipFill>
        <p:spPr>
          <a:xfrm>
            <a:off x="7176120" y="1086577"/>
            <a:ext cx="4897057" cy="3077823"/>
          </a:xfrm>
          <a:prstGeom prst="rect">
            <a:avLst/>
          </a:prstGeom>
        </p:spPr>
      </p:pic>
      <p:sp>
        <p:nvSpPr>
          <p:cNvPr id="9" name="Text Placeholder 2">
            <a:extLst>
              <a:ext uri="{FF2B5EF4-FFF2-40B4-BE49-F238E27FC236}">
                <a16:creationId xmlns:a16="http://schemas.microsoft.com/office/drawing/2014/main" id="{12185C0E-AF7C-4F49-AB63-27396B7AAAD4}"/>
              </a:ext>
            </a:extLst>
          </p:cNvPr>
          <p:cNvSpPr txBox="1">
            <a:spLocks/>
          </p:cNvSpPr>
          <p:nvPr/>
        </p:nvSpPr>
        <p:spPr>
          <a:xfrm>
            <a:off x="795230" y="815786"/>
            <a:ext cx="8255000" cy="400050"/>
          </a:xfrm>
          <a:prstGeom prst="rect">
            <a:avLst/>
          </a:prstGeom>
        </p:spPr>
        <p:txBody>
          <a:bodyPr>
            <a:normAutofit fontScale="70000" lnSpcReduction="20000"/>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solidFill>
                  <a:srgbClr val="000000"/>
                </a:solidFill>
              </a:rPr>
              <a:t>H</a:t>
            </a:r>
            <a:r>
              <a:rPr lang="en" altLang="zh-CN" dirty="0"/>
              <a:t>ow to exploit bigger potential of the source dataset</a:t>
            </a:r>
            <a:r>
              <a:rPr lang="zh-CN" altLang="en-US" dirty="0"/>
              <a:t> </a:t>
            </a:r>
            <a:r>
              <a:rPr lang="en-US" altLang="zh-CN" dirty="0"/>
              <a:t>?</a:t>
            </a:r>
            <a:endParaRPr lang="en" altLang="zh-CN" sz="1400" dirty="0"/>
          </a:p>
        </p:txBody>
      </p:sp>
      <p:sp>
        <p:nvSpPr>
          <p:cNvPr id="3" name="矩形 2">
            <a:extLst>
              <a:ext uri="{FF2B5EF4-FFF2-40B4-BE49-F238E27FC236}">
                <a16:creationId xmlns:a16="http://schemas.microsoft.com/office/drawing/2014/main" id="{19C4C9D6-9651-9F45-9B4E-6468097C3CF3}"/>
              </a:ext>
            </a:extLst>
          </p:cNvPr>
          <p:cNvSpPr/>
          <p:nvPr/>
        </p:nvSpPr>
        <p:spPr>
          <a:xfrm>
            <a:off x="335360" y="6093296"/>
            <a:ext cx="11737304" cy="584775"/>
          </a:xfrm>
          <a:prstGeom prst="rect">
            <a:avLst/>
          </a:prstGeom>
        </p:spPr>
        <p:txBody>
          <a:bodyPr wrap="square">
            <a:spAutoFit/>
          </a:bodyPr>
          <a:lstStyle/>
          <a:p>
            <a:r>
              <a:rPr lang="en" altLang="zh-CN" sz="1600" i="1" dirty="0">
                <a:latin typeface="NimbusRomNo9L"/>
              </a:rPr>
              <a:t>Yin Cui, Yang Song, Chen Sun, Andrew Howard, and Serge </a:t>
            </a:r>
            <a:r>
              <a:rPr lang="en" altLang="zh-CN" sz="1600" i="1" dirty="0" err="1">
                <a:latin typeface="NimbusRomNo9L"/>
              </a:rPr>
              <a:t>Belongie</a:t>
            </a:r>
            <a:r>
              <a:rPr lang="en" altLang="zh-CN" sz="1600" i="1" dirty="0">
                <a:latin typeface="NimbusRomNo9L"/>
              </a:rPr>
              <a:t>. Large scale fine-grained categorization and domain-specific transfer learning. In Proceedings of the IEEE Conference on Computer Vision and Pattern Recognition, pages 4109–4118, 2018. </a:t>
            </a:r>
          </a:p>
        </p:txBody>
      </p:sp>
    </p:spTree>
    <p:extLst>
      <p:ext uri="{BB962C8B-B14F-4D97-AF65-F5344CB8AC3E}">
        <p14:creationId xmlns:p14="http://schemas.microsoft.com/office/powerpoint/2010/main" val="3450722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Data</a:t>
            </a:r>
            <a:r>
              <a:rPr kumimoji="1" lang="zh-CN" altLang="en-US" dirty="0"/>
              <a:t> </a:t>
            </a:r>
            <a:r>
              <a:rPr kumimoji="1" lang="en-US" altLang="zh-CN" dirty="0"/>
              <a:t>Transfer</a:t>
            </a:r>
            <a:endParaRPr lang="en-US" dirty="0"/>
          </a:p>
        </p:txBody>
      </p:sp>
      <p:sp>
        <p:nvSpPr>
          <p:cNvPr id="4" name="矩形 3"/>
          <p:cNvSpPr/>
          <p:nvPr/>
        </p:nvSpPr>
        <p:spPr>
          <a:xfrm>
            <a:off x="1919536" y="6433591"/>
            <a:ext cx="8707294" cy="307777"/>
          </a:xfrm>
          <a:prstGeom prst="rect">
            <a:avLst/>
          </a:prstGeom>
        </p:spPr>
        <p:txBody>
          <a:bodyPr wrap="square">
            <a:spAutoFit/>
          </a:bodyPr>
          <a:lstStyle/>
          <a:p>
            <a:r>
              <a:rPr lang="en-US" altLang="zh-CN" sz="1600" i="1">
                <a:latin typeface="NimbusRomNo9L"/>
              </a:rPr>
              <a:t>Ge</a:t>
            </a:r>
            <a:r>
              <a:rPr lang="en-US" altLang="zh-CN" sz="1600" i="1" dirty="0">
                <a:latin typeface="NimbusRomNo9L"/>
              </a:rPr>
              <a:t> W, Yu Y. Borrowing treasures from the wealthy: Deep transfer learning through selective joint fine-tuning</a:t>
            </a:r>
            <a:endParaRPr lang="zh-CN" altLang="en-US" sz="1600" i="1" dirty="0">
              <a:latin typeface="NimbusRomNo9L"/>
            </a:endParaRPr>
          </a:p>
        </p:txBody>
      </p:sp>
      <p:pic>
        <p:nvPicPr>
          <p:cNvPr id="5" name="图片 4"/>
          <p:cNvPicPr>
            <a:picLocks noChangeAspect="1"/>
          </p:cNvPicPr>
          <p:nvPr/>
        </p:nvPicPr>
        <p:blipFill>
          <a:blip r:embed="rId3"/>
          <a:stretch>
            <a:fillRect/>
          </a:stretch>
        </p:blipFill>
        <p:spPr>
          <a:xfrm>
            <a:off x="695400" y="1124744"/>
            <a:ext cx="10297144" cy="5211014"/>
          </a:xfrm>
          <a:prstGeom prst="rect">
            <a:avLst/>
          </a:prstGeom>
        </p:spPr>
      </p:pic>
      <p:sp>
        <p:nvSpPr>
          <p:cNvPr id="6" name="Text Placeholder 2">
            <a:extLst>
              <a:ext uri="{FF2B5EF4-FFF2-40B4-BE49-F238E27FC236}">
                <a16:creationId xmlns:a16="http://schemas.microsoft.com/office/drawing/2014/main" id="{5030710A-F304-E845-82D1-7DFE6CDF37C9}"/>
              </a:ext>
            </a:extLst>
          </p:cNvPr>
          <p:cNvSpPr txBox="1">
            <a:spLocks/>
          </p:cNvSpPr>
          <p:nvPr/>
        </p:nvSpPr>
        <p:spPr>
          <a:xfrm>
            <a:off x="983432" y="815786"/>
            <a:ext cx="8255000" cy="400050"/>
          </a:xfrm>
          <a:prstGeom prst="rect">
            <a:avLst/>
          </a:prstGeom>
        </p:spPr>
        <p:txBody>
          <a:bodyPr>
            <a:normAutofit fontScale="70000" lnSpcReduction="20000"/>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solidFill>
                  <a:srgbClr val="000000"/>
                </a:solidFill>
              </a:rPr>
              <a:t>H</a:t>
            </a:r>
            <a:r>
              <a:rPr lang="en" altLang="zh-CN" dirty="0"/>
              <a:t>ow to exploit bigger potential of the source dataset</a:t>
            </a:r>
            <a:r>
              <a:rPr lang="zh-CN" altLang="en-US" dirty="0"/>
              <a:t> </a:t>
            </a:r>
            <a:r>
              <a:rPr lang="en-US" altLang="zh-CN" dirty="0"/>
              <a:t>?</a:t>
            </a:r>
            <a:endParaRPr lang="en" altLang="zh-CN" sz="1400" dirty="0"/>
          </a:p>
        </p:txBody>
      </p:sp>
    </p:spTree>
    <p:extLst>
      <p:ext uri="{BB962C8B-B14F-4D97-AF65-F5344CB8AC3E}">
        <p14:creationId xmlns:p14="http://schemas.microsoft.com/office/powerpoint/2010/main" val="3173014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a:t>Weight</a:t>
            </a:r>
            <a:r>
              <a:rPr kumimoji="1" lang="zh-CN" altLang="en-US"/>
              <a:t> </a:t>
            </a:r>
            <a:r>
              <a:rPr kumimoji="1" lang="en-US" altLang="zh-CN"/>
              <a:t>Transfer</a:t>
            </a:r>
            <a:endParaRPr lang="en-US" dirty="0"/>
          </a:p>
        </p:txBody>
      </p:sp>
      <p:pic>
        <p:nvPicPr>
          <p:cNvPr id="7" name="图片 6">
            <a:extLst>
              <a:ext uri="{FF2B5EF4-FFF2-40B4-BE49-F238E27FC236}">
                <a16:creationId xmlns:a16="http://schemas.microsoft.com/office/drawing/2014/main" id="{7FBC46C6-3E80-D04B-864B-9D1ACC79E3EB}"/>
              </a:ext>
            </a:extLst>
          </p:cNvPr>
          <p:cNvPicPr>
            <a:picLocks noChangeAspect="1"/>
          </p:cNvPicPr>
          <p:nvPr/>
        </p:nvPicPr>
        <p:blipFill>
          <a:blip r:embed="rId3"/>
          <a:stretch>
            <a:fillRect/>
          </a:stretch>
        </p:blipFill>
        <p:spPr>
          <a:xfrm>
            <a:off x="844550" y="1177527"/>
            <a:ext cx="3759200" cy="571500"/>
          </a:xfrm>
          <a:prstGeom prst="rect">
            <a:avLst/>
          </a:prstGeom>
        </p:spPr>
      </p:pic>
      <p:sp>
        <p:nvSpPr>
          <p:cNvPr id="9" name="文本框 8">
            <a:extLst>
              <a:ext uri="{FF2B5EF4-FFF2-40B4-BE49-F238E27FC236}">
                <a16:creationId xmlns:a16="http://schemas.microsoft.com/office/drawing/2014/main" id="{C4CECB0D-480E-1140-9233-B60DA6D7D250}"/>
              </a:ext>
            </a:extLst>
          </p:cNvPr>
          <p:cNvSpPr txBox="1"/>
          <p:nvPr/>
        </p:nvSpPr>
        <p:spPr>
          <a:xfrm>
            <a:off x="0" y="1177527"/>
            <a:ext cx="2952328" cy="458908"/>
          </a:xfrm>
          <a:prstGeom prst="rect">
            <a:avLst/>
          </a:prstGeom>
          <a:noFill/>
        </p:spPr>
        <p:txBody>
          <a:bodyPr wrap="square" rtlCol="0">
            <a:spAutoFit/>
          </a:bodyPr>
          <a:lstStyle/>
          <a:p>
            <a:pPr>
              <a:lnSpc>
                <a:spcPct val="150000"/>
              </a:lnSpc>
            </a:pPr>
            <a:r>
              <a:rPr kumimoji="1" lang="en-US" altLang="zh-CN" dirty="0">
                <a:latin typeface="微软雅黑" pitchFamily="34" charset="-122"/>
                <a:ea typeface="微软雅黑" pitchFamily="34" charset="-122"/>
              </a:rPr>
              <a:t>L2-SP</a:t>
            </a:r>
            <a:endParaRPr kumimoji="1" lang="zh-CN" altLang="en-US" dirty="0">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EE5C70C0-A096-034F-9B06-BEEEDB38F8EC}"/>
              </a:ext>
            </a:extLst>
          </p:cNvPr>
          <p:cNvSpPr/>
          <p:nvPr/>
        </p:nvSpPr>
        <p:spPr>
          <a:xfrm>
            <a:off x="5566823" y="5157192"/>
            <a:ext cx="6492962" cy="1169551"/>
          </a:xfrm>
          <a:prstGeom prst="rect">
            <a:avLst/>
          </a:prstGeom>
        </p:spPr>
        <p:txBody>
          <a:bodyPr wrap="square">
            <a:spAutoFit/>
          </a:bodyPr>
          <a:lstStyle/>
          <a:p>
            <a:r>
              <a:rPr lang="en-US" altLang="zh-CN" sz="1600" i="1" dirty="0">
                <a:latin typeface="NimbusRomNo9L"/>
              </a:rPr>
              <a:t>Li X, </a:t>
            </a:r>
            <a:r>
              <a:rPr lang="en-US" altLang="zh-CN" sz="1600" i="1" dirty="0" err="1">
                <a:latin typeface="NimbusRomNo9L"/>
              </a:rPr>
              <a:t>Grandvalet</a:t>
            </a:r>
            <a:r>
              <a:rPr lang="en-US" altLang="zh-CN" sz="1600" i="1" dirty="0">
                <a:latin typeface="NimbusRomNo9L"/>
              </a:rPr>
              <a:t> Y, </a:t>
            </a:r>
            <a:r>
              <a:rPr lang="en-US" altLang="zh-CN" sz="1600" i="1" dirty="0" err="1">
                <a:latin typeface="NimbusRomNo9L"/>
              </a:rPr>
              <a:t>Davoine</a:t>
            </a:r>
            <a:r>
              <a:rPr lang="en-US" altLang="zh-CN" sz="1600" i="1" dirty="0">
                <a:latin typeface="NimbusRomNo9L"/>
              </a:rPr>
              <a:t> F. Explicit inductive bias for transfer learning with convolutional networks</a:t>
            </a:r>
          </a:p>
          <a:p>
            <a:r>
              <a:rPr lang="en-US" altLang="zh-CN" sz="1600" i="1" dirty="0" err="1">
                <a:latin typeface="NimbusRomNo9L"/>
              </a:rPr>
              <a:t>Aygun</a:t>
            </a:r>
            <a:r>
              <a:rPr lang="en-US" altLang="zh-CN" sz="1600" i="1" dirty="0">
                <a:latin typeface="NimbusRomNo9L"/>
              </a:rPr>
              <a:t> M, </a:t>
            </a:r>
            <a:r>
              <a:rPr lang="en-US" altLang="zh-CN" sz="1600" i="1" dirty="0" err="1">
                <a:latin typeface="NimbusRomNo9L"/>
              </a:rPr>
              <a:t>Aytar</a:t>
            </a:r>
            <a:r>
              <a:rPr lang="en-US" altLang="zh-CN" sz="1600" i="1" dirty="0">
                <a:latin typeface="NimbusRomNo9L"/>
              </a:rPr>
              <a:t> Y, Kemal </a:t>
            </a:r>
            <a:r>
              <a:rPr lang="en-US" altLang="zh-CN" sz="1600" i="1" dirty="0" err="1">
                <a:latin typeface="NimbusRomNo9L"/>
              </a:rPr>
              <a:t>Ekenel</a:t>
            </a:r>
            <a:r>
              <a:rPr lang="en-US" altLang="zh-CN" sz="1600" i="1" dirty="0">
                <a:latin typeface="NimbusRomNo9L"/>
              </a:rPr>
              <a:t> H. Exploiting convolution filter patterns for transfer learning</a:t>
            </a:r>
            <a:endParaRPr lang="zh-CN" altLang="en-US" sz="1600" i="1" dirty="0">
              <a:latin typeface="NimbusRomNo9L"/>
            </a:endParaRPr>
          </a:p>
          <a:p>
            <a:endParaRPr lang="zh-CN" altLang="en-US" sz="1600" i="1" dirty="0">
              <a:latin typeface="NimbusRomNo9L"/>
            </a:endParaRPr>
          </a:p>
        </p:txBody>
      </p:sp>
      <p:pic>
        <p:nvPicPr>
          <p:cNvPr id="11" name="图片 10">
            <a:extLst>
              <a:ext uri="{FF2B5EF4-FFF2-40B4-BE49-F238E27FC236}">
                <a16:creationId xmlns:a16="http://schemas.microsoft.com/office/drawing/2014/main" id="{4B9A17A9-7421-EF4C-BBC0-324B79D57082}"/>
              </a:ext>
            </a:extLst>
          </p:cNvPr>
          <p:cNvPicPr>
            <a:picLocks noChangeAspect="1"/>
          </p:cNvPicPr>
          <p:nvPr/>
        </p:nvPicPr>
        <p:blipFill>
          <a:blip r:embed="rId4"/>
          <a:stretch>
            <a:fillRect/>
          </a:stretch>
        </p:blipFill>
        <p:spPr>
          <a:xfrm>
            <a:off x="5663952" y="1605007"/>
            <a:ext cx="6298704" cy="3173709"/>
          </a:xfrm>
          <a:prstGeom prst="rect">
            <a:avLst/>
          </a:prstGeom>
        </p:spPr>
      </p:pic>
      <p:pic>
        <p:nvPicPr>
          <p:cNvPr id="3" name="图片 2">
            <a:extLst>
              <a:ext uri="{FF2B5EF4-FFF2-40B4-BE49-F238E27FC236}">
                <a16:creationId xmlns:a16="http://schemas.microsoft.com/office/drawing/2014/main" id="{62D11240-43D4-2648-82B5-7F68AB46909B}"/>
              </a:ext>
            </a:extLst>
          </p:cNvPr>
          <p:cNvPicPr>
            <a:picLocks noChangeAspect="1"/>
          </p:cNvPicPr>
          <p:nvPr/>
        </p:nvPicPr>
        <p:blipFill>
          <a:blip r:embed="rId5"/>
          <a:stretch>
            <a:fillRect/>
          </a:stretch>
        </p:blipFill>
        <p:spPr>
          <a:xfrm>
            <a:off x="383890" y="1721593"/>
            <a:ext cx="4680520" cy="4418673"/>
          </a:xfrm>
          <a:prstGeom prst="rect">
            <a:avLst/>
          </a:prstGeom>
        </p:spPr>
      </p:pic>
      <p:sp>
        <p:nvSpPr>
          <p:cNvPr id="8" name="Text Placeholder 2">
            <a:extLst>
              <a:ext uri="{FF2B5EF4-FFF2-40B4-BE49-F238E27FC236}">
                <a16:creationId xmlns:a16="http://schemas.microsoft.com/office/drawing/2014/main" id="{6AEF8FBE-057B-F34D-B543-2A4BECE90999}"/>
              </a:ext>
            </a:extLst>
          </p:cNvPr>
          <p:cNvSpPr txBox="1">
            <a:spLocks/>
          </p:cNvSpPr>
          <p:nvPr/>
        </p:nvSpPr>
        <p:spPr>
          <a:xfrm>
            <a:off x="983432" y="815786"/>
            <a:ext cx="8255000" cy="400050"/>
          </a:xfrm>
          <a:prstGeom prst="rect">
            <a:avLst/>
          </a:prstGeom>
        </p:spPr>
        <p:txBody>
          <a:bodyPr>
            <a:normAutofit fontScale="70000" lnSpcReduction="20000"/>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solidFill>
                  <a:srgbClr val="000000"/>
                </a:solidFill>
              </a:rPr>
              <a:t>H</a:t>
            </a:r>
            <a:r>
              <a:rPr lang="en" altLang="zh-CN" dirty="0"/>
              <a:t>ow to </a:t>
            </a:r>
            <a:r>
              <a:rPr lang="en-US" altLang="zh-CN" dirty="0"/>
              <a:t>extract</a:t>
            </a:r>
            <a:r>
              <a:rPr lang="en" altLang="zh-CN" dirty="0"/>
              <a:t> </a:t>
            </a:r>
            <a:r>
              <a:rPr lang="en-US" altLang="zh-CN" dirty="0"/>
              <a:t>dark</a:t>
            </a:r>
            <a:r>
              <a:rPr lang="zh-CN" altLang="en-US" dirty="0"/>
              <a:t> </a:t>
            </a:r>
            <a:r>
              <a:rPr lang="en-US" altLang="zh-CN" dirty="0"/>
              <a:t>knowledge</a:t>
            </a:r>
            <a:r>
              <a:rPr lang="zh-CN" altLang="en-US" dirty="0"/>
              <a:t> </a:t>
            </a:r>
            <a:r>
              <a:rPr lang="en-US" altLang="zh-CN" dirty="0"/>
              <a:t>in</a:t>
            </a:r>
            <a:r>
              <a:rPr lang="zh-CN" altLang="en-US" dirty="0"/>
              <a:t> </a:t>
            </a:r>
            <a:r>
              <a:rPr lang="en-US" altLang="zh-CN" dirty="0"/>
              <a:t>pre-trained</a:t>
            </a:r>
            <a:r>
              <a:rPr lang="zh-CN" altLang="en-US" dirty="0"/>
              <a:t> </a:t>
            </a:r>
            <a:r>
              <a:rPr lang="en-US" altLang="zh-CN" dirty="0"/>
              <a:t>weights</a:t>
            </a:r>
            <a:endParaRPr lang="en" altLang="zh-CN" sz="1400" dirty="0"/>
          </a:p>
        </p:txBody>
      </p:sp>
    </p:spTree>
    <p:extLst>
      <p:ext uri="{BB962C8B-B14F-4D97-AF65-F5344CB8AC3E}">
        <p14:creationId xmlns:p14="http://schemas.microsoft.com/office/powerpoint/2010/main" val="782012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Weight</a:t>
            </a:r>
            <a:r>
              <a:rPr kumimoji="1" lang="zh-CN" altLang="en-US" dirty="0"/>
              <a:t> </a:t>
            </a:r>
            <a:r>
              <a:rPr kumimoji="1" lang="en-US" altLang="zh-CN" dirty="0"/>
              <a:t>Transfer</a:t>
            </a:r>
            <a:endParaRPr lang="en-US" dirty="0"/>
          </a:p>
        </p:txBody>
      </p:sp>
      <p:pic>
        <p:nvPicPr>
          <p:cNvPr id="4" name="图片 3">
            <a:extLst>
              <a:ext uri="{FF2B5EF4-FFF2-40B4-BE49-F238E27FC236}">
                <a16:creationId xmlns:a16="http://schemas.microsoft.com/office/drawing/2014/main" id="{6FDD6F33-8990-8F4D-A173-E924048619C5}"/>
              </a:ext>
            </a:extLst>
          </p:cNvPr>
          <p:cNvPicPr>
            <a:picLocks noChangeAspect="1"/>
          </p:cNvPicPr>
          <p:nvPr/>
        </p:nvPicPr>
        <p:blipFill>
          <a:blip r:embed="rId3"/>
          <a:stretch>
            <a:fillRect/>
          </a:stretch>
        </p:blipFill>
        <p:spPr>
          <a:xfrm>
            <a:off x="132653" y="1124744"/>
            <a:ext cx="6251379" cy="4680520"/>
          </a:xfrm>
          <a:prstGeom prst="rect">
            <a:avLst/>
          </a:prstGeom>
        </p:spPr>
      </p:pic>
      <p:pic>
        <p:nvPicPr>
          <p:cNvPr id="6" name="图片 5">
            <a:extLst>
              <a:ext uri="{FF2B5EF4-FFF2-40B4-BE49-F238E27FC236}">
                <a16:creationId xmlns:a16="http://schemas.microsoft.com/office/drawing/2014/main" id="{8B600025-77EC-2F44-AD9B-8C045B2D457F}"/>
              </a:ext>
            </a:extLst>
          </p:cNvPr>
          <p:cNvPicPr>
            <a:picLocks noChangeAspect="1"/>
          </p:cNvPicPr>
          <p:nvPr/>
        </p:nvPicPr>
        <p:blipFill>
          <a:blip r:embed="rId4"/>
          <a:stretch>
            <a:fillRect/>
          </a:stretch>
        </p:blipFill>
        <p:spPr>
          <a:xfrm>
            <a:off x="6384032" y="709104"/>
            <a:ext cx="5727700" cy="5511800"/>
          </a:xfrm>
          <a:prstGeom prst="rect">
            <a:avLst/>
          </a:prstGeom>
        </p:spPr>
      </p:pic>
      <p:sp>
        <p:nvSpPr>
          <p:cNvPr id="3" name="矩形 2">
            <a:extLst>
              <a:ext uri="{FF2B5EF4-FFF2-40B4-BE49-F238E27FC236}">
                <a16:creationId xmlns:a16="http://schemas.microsoft.com/office/drawing/2014/main" id="{2B21BBCA-0CC4-6F4C-83CD-FD238D3A0795}"/>
              </a:ext>
            </a:extLst>
          </p:cNvPr>
          <p:cNvSpPr/>
          <p:nvPr/>
        </p:nvSpPr>
        <p:spPr>
          <a:xfrm>
            <a:off x="304656" y="5657671"/>
            <a:ext cx="6439416" cy="1200329"/>
          </a:xfrm>
          <a:prstGeom prst="rect">
            <a:avLst/>
          </a:prstGeom>
        </p:spPr>
        <p:txBody>
          <a:bodyPr wrap="square">
            <a:spAutoFit/>
          </a:bodyPr>
          <a:lstStyle/>
          <a:p>
            <a:r>
              <a:rPr lang="en" altLang="zh-CN" sz="1600" i="1" dirty="0">
                <a:latin typeface="NimbusRomNo9L"/>
              </a:rPr>
              <a:t>Neil </a:t>
            </a:r>
            <a:r>
              <a:rPr lang="en" altLang="zh-CN" sz="1600" i="1" dirty="0" err="1">
                <a:latin typeface="NimbusRomNo9L"/>
              </a:rPr>
              <a:t>Houlsby</a:t>
            </a:r>
            <a:r>
              <a:rPr lang="en" altLang="zh-CN" sz="1600" i="1" dirty="0">
                <a:latin typeface="NimbusRomNo9L"/>
              </a:rPr>
              <a:t>, Andrei Giurgiu, Stanislaw </a:t>
            </a:r>
            <a:r>
              <a:rPr lang="en" altLang="zh-CN" sz="1600" i="1" dirty="0" err="1">
                <a:latin typeface="NimbusRomNo9L"/>
              </a:rPr>
              <a:t>Jastrzebski</a:t>
            </a:r>
            <a:r>
              <a:rPr lang="en" altLang="zh-CN" sz="1600" i="1" dirty="0">
                <a:latin typeface="NimbusRomNo9L"/>
              </a:rPr>
              <a:t>, Bruna </a:t>
            </a:r>
            <a:r>
              <a:rPr lang="en" altLang="zh-CN" sz="1600" i="1" dirty="0" err="1">
                <a:latin typeface="NimbusRomNo9L"/>
              </a:rPr>
              <a:t>Morrone</a:t>
            </a:r>
            <a:r>
              <a:rPr lang="en" altLang="zh-CN" sz="1600" i="1" dirty="0">
                <a:latin typeface="NimbusRomNo9L"/>
              </a:rPr>
              <a:t>, Quentin De </a:t>
            </a:r>
            <a:r>
              <a:rPr lang="en" altLang="zh-CN" sz="1600" i="1" dirty="0" err="1">
                <a:latin typeface="NimbusRomNo9L"/>
              </a:rPr>
              <a:t>Laroussilhe</a:t>
            </a:r>
            <a:r>
              <a:rPr lang="en" altLang="zh-CN" sz="1600" i="1" dirty="0">
                <a:latin typeface="NimbusRomNo9L"/>
              </a:rPr>
              <a:t>, Andrea </a:t>
            </a:r>
            <a:r>
              <a:rPr lang="en" altLang="zh-CN" sz="1600" i="1" dirty="0" err="1">
                <a:latin typeface="NimbusRomNo9L"/>
              </a:rPr>
              <a:t>Gesmundo</a:t>
            </a:r>
            <a:r>
              <a:rPr lang="en" altLang="zh-CN" sz="1600" i="1" dirty="0">
                <a:latin typeface="NimbusRomNo9L"/>
              </a:rPr>
              <a:t>, Mona </a:t>
            </a:r>
            <a:r>
              <a:rPr lang="en" altLang="zh-CN" sz="1600" i="1" dirty="0" err="1">
                <a:latin typeface="NimbusRomNo9L"/>
              </a:rPr>
              <a:t>Attariyan</a:t>
            </a:r>
            <a:r>
              <a:rPr lang="en" altLang="zh-CN" sz="1600" i="1" dirty="0">
                <a:latin typeface="NimbusRomNo9L"/>
              </a:rPr>
              <a:t>, and Syl- vain </a:t>
            </a:r>
            <a:r>
              <a:rPr lang="en" altLang="zh-CN" sz="1600" i="1" dirty="0" err="1">
                <a:latin typeface="NimbusRomNo9L"/>
              </a:rPr>
              <a:t>Gelly</a:t>
            </a:r>
            <a:r>
              <a:rPr lang="en" altLang="zh-CN" sz="1600" i="1" dirty="0">
                <a:latin typeface="NimbusRomNo9L"/>
              </a:rPr>
              <a:t>. Parameter-efficient transfer learning for </a:t>
            </a:r>
            <a:r>
              <a:rPr lang="en" altLang="zh-CN" sz="1600" i="1" dirty="0" err="1">
                <a:latin typeface="NimbusRomNo9L"/>
              </a:rPr>
              <a:t>nlp</a:t>
            </a:r>
            <a:r>
              <a:rPr lang="en" altLang="zh-CN" sz="1600" i="1" dirty="0">
                <a:latin typeface="NimbusRomNo9L"/>
              </a:rPr>
              <a:t>. </a:t>
            </a:r>
            <a:r>
              <a:rPr lang="en" altLang="zh-CN" sz="1600" i="1" dirty="0" err="1">
                <a:latin typeface="NimbusRomNo9L"/>
              </a:rPr>
              <a:t>arXiv</a:t>
            </a:r>
            <a:r>
              <a:rPr lang="en" altLang="zh-CN" sz="1600" i="1" dirty="0">
                <a:latin typeface="NimbusRomNo9L"/>
              </a:rPr>
              <a:t> preprint arXiv:1902.00751, 2019. </a:t>
            </a:r>
          </a:p>
        </p:txBody>
      </p:sp>
    </p:spTree>
    <p:extLst>
      <p:ext uri="{BB962C8B-B14F-4D97-AF65-F5344CB8AC3E}">
        <p14:creationId xmlns:p14="http://schemas.microsoft.com/office/powerpoint/2010/main" val="190659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Feature</a:t>
            </a:r>
            <a:r>
              <a:rPr kumimoji="1" lang="zh-CN" altLang="en-US" dirty="0"/>
              <a:t> </a:t>
            </a:r>
            <a:r>
              <a:rPr kumimoji="1" lang="en-US" altLang="zh-CN" dirty="0"/>
              <a:t>Transfer</a:t>
            </a:r>
            <a:endParaRPr lang="en-US" dirty="0"/>
          </a:p>
        </p:txBody>
      </p:sp>
      <p:pic>
        <p:nvPicPr>
          <p:cNvPr id="5" name="图片 4">
            <a:extLst>
              <a:ext uri="{FF2B5EF4-FFF2-40B4-BE49-F238E27FC236}">
                <a16:creationId xmlns:a16="http://schemas.microsoft.com/office/drawing/2014/main" id="{5F989A1D-5820-4D4E-AEF5-50E159DCA156}"/>
              </a:ext>
            </a:extLst>
          </p:cNvPr>
          <p:cNvPicPr>
            <a:picLocks noChangeAspect="1"/>
          </p:cNvPicPr>
          <p:nvPr/>
        </p:nvPicPr>
        <p:blipFill>
          <a:blip r:embed="rId3"/>
          <a:stretch>
            <a:fillRect/>
          </a:stretch>
        </p:blipFill>
        <p:spPr>
          <a:xfrm>
            <a:off x="6456040" y="1772816"/>
            <a:ext cx="3528392" cy="3907789"/>
          </a:xfrm>
          <a:prstGeom prst="rect">
            <a:avLst/>
          </a:prstGeom>
        </p:spPr>
      </p:pic>
      <p:pic>
        <p:nvPicPr>
          <p:cNvPr id="7" name="图片 6">
            <a:extLst>
              <a:ext uri="{FF2B5EF4-FFF2-40B4-BE49-F238E27FC236}">
                <a16:creationId xmlns:a16="http://schemas.microsoft.com/office/drawing/2014/main" id="{7113DA07-1B22-8E43-B437-8E7044C807C8}"/>
              </a:ext>
            </a:extLst>
          </p:cNvPr>
          <p:cNvPicPr>
            <a:picLocks noChangeAspect="1"/>
          </p:cNvPicPr>
          <p:nvPr/>
        </p:nvPicPr>
        <p:blipFill>
          <a:blip r:embed="rId4"/>
          <a:stretch>
            <a:fillRect/>
          </a:stretch>
        </p:blipFill>
        <p:spPr>
          <a:xfrm>
            <a:off x="2063552" y="1628800"/>
            <a:ext cx="3024336" cy="4491139"/>
          </a:xfrm>
          <a:prstGeom prst="rect">
            <a:avLst/>
          </a:prstGeom>
        </p:spPr>
      </p:pic>
      <p:sp>
        <p:nvSpPr>
          <p:cNvPr id="8" name="矩形 7">
            <a:extLst>
              <a:ext uri="{FF2B5EF4-FFF2-40B4-BE49-F238E27FC236}">
                <a16:creationId xmlns:a16="http://schemas.microsoft.com/office/drawing/2014/main" id="{6514D092-2572-EE49-8B6E-900AAC563472}"/>
              </a:ext>
            </a:extLst>
          </p:cNvPr>
          <p:cNvSpPr/>
          <p:nvPr/>
        </p:nvSpPr>
        <p:spPr>
          <a:xfrm>
            <a:off x="3863752" y="5930116"/>
            <a:ext cx="6408712" cy="523220"/>
          </a:xfrm>
          <a:prstGeom prst="rect">
            <a:avLst/>
          </a:prstGeom>
        </p:spPr>
        <p:txBody>
          <a:bodyPr wrap="square">
            <a:spAutoFit/>
          </a:bodyPr>
          <a:lstStyle/>
          <a:p>
            <a:r>
              <a:rPr lang="en-US" altLang="zh-CN" sz="1600" i="1" dirty="0" err="1">
                <a:latin typeface="NimbusRomNo9L"/>
              </a:rPr>
              <a:t>Zagoruyko</a:t>
            </a:r>
            <a:r>
              <a:rPr lang="en-US" altLang="zh-CN" sz="1600" i="1" dirty="0">
                <a:latin typeface="NimbusRomNo9L"/>
              </a:rPr>
              <a:t> S, </a:t>
            </a:r>
            <a:r>
              <a:rPr lang="en-US" altLang="zh-CN" sz="1600" i="1" dirty="0" err="1">
                <a:latin typeface="NimbusRomNo9L"/>
              </a:rPr>
              <a:t>Komodakis</a:t>
            </a:r>
            <a:r>
              <a:rPr lang="en-US" altLang="zh-CN" sz="1600" i="1" dirty="0">
                <a:latin typeface="NimbusRomNo9L"/>
              </a:rPr>
              <a:t> N. Paying more attention to attention: Improving the performance of convolutional neural networks via attention transfer</a:t>
            </a:r>
            <a:endParaRPr lang="zh-CN" altLang="en-US" sz="1600" i="1" dirty="0">
              <a:latin typeface="NimbusRomNo9L"/>
            </a:endParaRPr>
          </a:p>
        </p:txBody>
      </p:sp>
      <p:sp>
        <p:nvSpPr>
          <p:cNvPr id="9" name="矩形 8">
            <a:extLst>
              <a:ext uri="{FF2B5EF4-FFF2-40B4-BE49-F238E27FC236}">
                <a16:creationId xmlns:a16="http://schemas.microsoft.com/office/drawing/2014/main" id="{A5474959-7DD9-804F-8817-BA5CCB98C2AD}"/>
              </a:ext>
            </a:extLst>
          </p:cNvPr>
          <p:cNvSpPr/>
          <p:nvPr/>
        </p:nvSpPr>
        <p:spPr>
          <a:xfrm>
            <a:off x="839416" y="882711"/>
            <a:ext cx="7017242" cy="584775"/>
          </a:xfrm>
          <a:prstGeom prst="rect">
            <a:avLst/>
          </a:prstGeom>
        </p:spPr>
        <p:txBody>
          <a:bodyPr>
            <a:normAutofit/>
          </a:bodyPr>
          <a:lstStyle/>
          <a:p>
            <a:pPr defTabSz="914378">
              <a:spcBef>
                <a:spcPct val="20000"/>
              </a:spcBef>
            </a:pPr>
            <a:r>
              <a:rPr lang="en-US" altLang="zh-CN" sz="2200" dirty="0">
                <a:solidFill>
                  <a:srgbClr val="000000"/>
                </a:solidFill>
                <a:latin typeface="微软雅黑" pitchFamily="34" charset="-122"/>
                <a:ea typeface="微软雅黑" pitchFamily="34" charset="-122"/>
              </a:rPr>
              <a:t>Knowledge</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Distillation</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on</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Features</a:t>
            </a:r>
          </a:p>
        </p:txBody>
      </p:sp>
    </p:spTree>
    <p:extLst>
      <p:ext uri="{BB962C8B-B14F-4D97-AF65-F5344CB8AC3E}">
        <p14:creationId xmlns:p14="http://schemas.microsoft.com/office/powerpoint/2010/main" val="59907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a:t>Feature</a:t>
            </a:r>
            <a:r>
              <a:rPr kumimoji="1" lang="zh-CN" altLang="en-US"/>
              <a:t> </a:t>
            </a:r>
            <a:r>
              <a:rPr kumimoji="1" lang="en-US" altLang="zh-CN"/>
              <a:t>Transfer</a:t>
            </a:r>
            <a:endParaRPr lang="en-US" dirty="0"/>
          </a:p>
        </p:txBody>
      </p:sp>
      <p:sp>
        <p:nvSpPr>
          <p:cNvPr id="9" name="矩形 8">
            <a:extLst>
              <a:ext uri="{FF2B5EF4-FFF2-40B4-BE49-F238E27FC236}">
                <a16:creationId xmlns:a16="http://schemas.microsoft.com/office/drawing/2014/main" id="{A5474959-7DD9-804F-8817-BA5CCB98C2AD}"/>
              </a:ext>
            </a:extLst>
          </p:cNvPr>
          <p:cNvSpPr/>
          <p:nvPr/>
        </p:nvSpPr>
        <p:spPr>
          <a:xfrm>
            <a:off x="927273" y="908720"/>
            <a:ext cx="4880695" cy="430887"/>
          </a:xfrm>
          <a:prstGeom prst="rect">
            <a:avLst/>
          </a:prstGeom>
        </p:spPr>
        <p:txBody>
          <a:bodyPr>
            <a:normAutofit/>
          </a:bodyPr>
          <a:lstStyle/>
          <a:p>
            <a:pPr defTabSz="914378">
              <a:spcBef>
                <a:spcPct val="20000"/>
              </a:spcBef>
            </a:pPr>
            <a:r>
              <a:rPr lang="en-US" altLang="zh-CN" sz="2200" dirty="0">
                <a:solidFill>
                  <a:srgbClr val="000000"/>
                </a:solidFill>
                <a:latin typeface="微软雅黑" pitchFamily="34" charset="-122"/>
                <a:ea typeface="微软雅黑" pitchFamily="34" charset="-122"/>
              </a:rPr>
              <a:t>Knowledge</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Distillation</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on</a:t>
            </a:r>
            <a:r>
              <a:rPr lang="zh-CN" altLang="en-US" sz="2200" dirty="0">
                <a:solidFill>
                  <a:srgbClr val="000000"/>
                </a:solidFill>
                <a:latin typeface="微软雅黑" pitchFamily="34" charset="-122"/>
                <a:ea typeface="微软雅黑" pitchFamily="34" charset="-122"/>
              </a:rPr>
              <a:t> </a:t>
            </a:r>
            <a:r>
              <a:rPr lang="en-US" altLang="zh-CN" sz="2200" dirty="0">
                <a:solidFill>
                  <a:srgbClr val="000000"/>
                </a:solidFill>
                <a:latin typeface="微软雅黑" pitchFamily="34" charset="-122"/>
                <a:ea typeface="微软雅黑" pitchFamily="34" charset="-122"/>
              </a:rPr>
              <a:t>Features</a:t>
            </a:r>
          </a:p>
        </p:txBody>
      </p:sp>
      <p:pic>
        <p:nvPicPr>
          <p:cNvPr id="10" name="图片 9">
            <a:extLst>
              <a:ext uri="{FF2B5EF4-FFF2-40B4-BE49-F238E27FC236}">
                <a16:creationId xmlns:a16="http://schemas.microsoft.com/office/drawing/2014/main" id="{1D508B2E-8C3E-0A4E-BB4B-BAD2A3719F9B}"/>
              </a:ext>
            </a:extLst>
          </p:cNvPr>
          <p:cNvPicPr>
            <a:picLocks noChangeAspect="1"/>
          </p:cNvPicPr>
          <p:nvPr/>
        </p:nvPicPr>
        <p:blipFill>
          <a:blip r:embed="rId3"/>
          <a:stretch>
            <a:fillRect/>
          </a:stretch>
        </p:blipFill>
        <p:spPr>
          <a:xfrm>
            <a:off x="434952" y="1988840"/>
            <a:ext cx="5112568" cy="3423801"/>
          </a:xfrm>
          <a:prstGeom prst="rect">
            <a:avLst/>
          </a:prstGeom>
        </p:spPr>
      </p:pic>
      <p:pic>
        <p:nvPicPr>
          <p:cNvPr id="11" name="图片 10">
            <a:extLst>
              <a:ext uri="{FF2B5EF4-FFF2-40B4-BE49-F238E27FC236}">
                <a16:creationId xmlns:a16="http://schemas.microsoft.com/office/drawing/2014/main" id="{F0FC1B01-3B29-3445-BC55-80613931EDCB}"/>
              </a:ext>
            </a:extLst>
          </p:cNvPr>
          <p:cNvPicPr>
            <a:picLocks noChangeAspect="1"/>
          </p:cNvPicPr>
          <p:nvPr/>
        </p:nvPicPr>
        <p:blipFill>
          <a:blip r:embed="rId4"/>
          <a:stretch>
            <a:fillRect/>
          </a:stretch>
        </p:blipFill>
        <p:spPr>
          <a:xfrm>
            <a:off x="6627640" y="1988840"/>
            <a:ext cx="4680520" cy="3629031"/>
          </a:xfrm>
          <a:prstGeom prst="rect">
            <a:avLst/>
          </a:prstGeom>
        </p:spPr>
      </p:pic>
      <p:sp>
        <p:nvSpPr>
          <p:cNvPr id="12" name="矩形 11">
            <a:extLst>
              <a:ext uri="{FF2B5EF4-FFF2-40B4-BE49-F238E27FC236}">
                <a16:creationId xmlns:a16="http://schemas.microsoft.com/office/drawing/2014/main" id="{48A349FE-F182-D049-8B61-48086477136A}"/>
              </a:ext>
            </a:extLst>
          </p:cNvPr>
          <p:cNvSpPr/>
          <p:nvPr/>
        </p:nvSpPr>
        <p:spPr>
          <a:xfrm>
            <a:off x="6580312" y="5589240"/>
            <a:ext cx="5303912" cy="523220"/>
          </a:xfrm>
          <a:prstGeom prst="rect">
            <a:avLst/>
          </a:prstGeom>
        </p:spPr>
        <p:txBody>
          <a:bodyPr wrap="square">
            <a:spAutoFit/>
          </a:bodyPr>
          <a:lstStyle/>
          <a:p>
            <a:r>
              <a:rPr lang="en-US" altLang="zh-CN" sz="1600" i="1" dirty="0" err="1">
                <a:latin typeface="NimbusRomNo9L"/>
              </a:rPr>
              <a:t>Yim</a:t>
            </a:r>
            <a:r>
              <a:rPr lang="en-US" altLang="zh-CN" sz="1600" i="1" dirty="0">
                <a:latin typeface="NimbusRomNo9L"/>
              </a:rPr>
              <a:t> J, </a:t>
            </a:r>
            <a:r>
              <a:rPr lang="en-US" altLang="zh-CN" sz="1600" i="1" dirty="0" err="1">
                <a:latin typeface="NimbusRomNo9L"/>
              </a:rPr>
              <a:t>Joo</a:t>
            </a:r>
            <a:r>
              <a:rPr lang="en-US" altLang="zh-CN" sz="1600" i="1" dirty="0">
                <a:latin typeface="NimbusRomNo9L"/>
              </a:rPr>
              <a:t> D, Bae J, et al. A gift from knowledge distillation: Fast optimization, network minimization and transfer learning</a:t>
            </a:r>
            <a:endParaRPr lang="zh-CN" altLang="en-US" sz="1600" i="1" dirty="0">
              <a:latin typeface="NimbusRomNo9L"/>
            </a:endParaRPr>
          </a:p>
        </p:txBody>
      </p:sp>
      <p:sp>
        <p:nvSpPr>
          <p:cNvPr id="13" name="矩形 12">
            <a:extLst>
              <a:ext uri="{FF2B5EF4-FFF2-40B4-BE49-F238E27FC236}">
                <a16:creationId xmlns:a16="http://schemas.microsoft.com/office/drawing/2014/main" id="{33D27243-B44D-FF40-91D5-0D2C6F6500E3}"/>
              </a:ext>
            </a:extLst>
          </p:cNvPr>
          <p:cNvSpPr/>
          <p:nvPr/>
        </p:nvSpPr>
        <p:spPr>
          <a:xfrm>
            <a:off x="578968" y="5589240"/>
            <a:ext cx="6096000" cy="307777"/>
          </a:xfrm>
          <a:prstGeom prst="rect">
            <a:avLst/>
          </a:prstGeom>
        </p:spPr>
        <p:txBody>
          <a:bodyPr wrap="square">
            <a:spAutoFit/>
          </a:bodyPr>
          <a:lstStyle/>
          <a:p>
            <a:r>
              <a:rPr lang="en-US" altLang="zh-CN" sz="1600" i="1" dirty="0">
                <a:latin typeface="NimbusRomNo9L"/>
              </a:rPr>
              <a:t>Srinivas S, Fleuret F. Knowledge transfer with </a:t>
            </a:r>
            <a:r>
              <a:rPr lang="en-US" altLang="zh-CN" sz="1600" i="1" dirty="0" err="1">
                <a:latin typeface="NimbusRomNo9L"/>
              </a:rPr>
              <a:t>jacobian</a:t>
            </a:r>
            <a:r>
              <a:rPr lang="en-US" altLang="zh-CN" sz="1600" i="1" dirty="0">
                <a:latin typeface="NimbusRomNo9L"/>
              </a:rPr>
              <a:t> matching</a:t>
            </a:r>
            <a:endParaRPr lang="zh-CN" altLang="en-US" sz="1600" i="1" dirty="0">
              <a:latin typeface="NimbusRomNo9L"/>
            </a:endParaRPr>
          </a:p>
        </p:txBody>
      </p:sp>
    </p:spTree>
    <p:extLst>
      <p:ext uri="{BB962C8B-B14F-4D97-AF65-F5344CB8AC3E}">
        <p14:creationId xmlns:p14="http://schemas.microsoft.com/office/powerpoint/2010/main" val="170981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Feature</a:t>
            </a:r>
            <a:r>
              <a:rPr kumimoji="1" lang="zh-CN" altLang="en-US" dirty="0"/>
              <a:t> </a:t>
            </a:r>
            <a:r>
              <a:rPr kumimoji="1" lang="en-US" altLang="zh-CN" dirty="0"/>
              <a:t>Transfer</a:t>
            </a:r>
            <a:endParaRPr lang="en-US" dirty="0"/>
          </a:p>
        </p:txBody>
      </p:sp>
      <p:sp>
        <p:nvSpPr>
          <p:cNvPr id="64" name="Text Placeholder 2">
            <a:extLst>
              <a:ext uri="{FF2B5EF4-FFF2-40B4-BE49-F238E27FC236}">
                <a16:creationId xmlns:a16="http://schemas.microsoft.com/office/drawing/2014/main" id="{E17BBFBF-440C-FF46-861F-1D597042EF48}"/>
              </a:ext>
            </a:extLst>
          </p:cNvPr>
          <p:cNvSpPr txBox="1">
            <a:spLocks/>
          </p:cNvSpPr>
          <p:nvPr/>
        </p:nvSpPr>
        <p:spPr>
          <a:xfrm>
            <a:off x="865336" y="800101"/>
            <a:ext cx="8255000" cy="400050"/>
          </a:xfrm>
          <a:prstGeom prst="rect">
            <a:avLst/>
          </a:prstGeom>
        </p:spPr>
        <p:txBody>
          <a:bodyPr>
            <a:normAutofit lnSpcReduction="10000"/>
          </a:bodyPr>
          <a:lstStyle>
            <a:defPPr>
              <a:defRPr lang="zh-CN"/>
            </a:defPPr>
            <a:lvl1pPr defTabSz="914378">
              <a:spcBef>
                <a:spcPct val="20000"/>
              </a:spcBef>
              <a:defRPr sz="2200">
                <a:solidFill>
                  <a:srgbClr val="000000"/>
                </a:solidFill>
                <a:latin typeface="微软雅黑" pitchFamily="34" charset="-122"/>
                <a:ea typeface="微软雅黑" pitchFamily="34" charset="-122"/>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Preserving</a:t>
            </a:r>
            <a:r>
              <a:rPr lang="zh-CN" altLang="en-US" dirty="0"/>
              <a:t> </a:t>
            </a:r>
            <a:r>
              <a:rPr lang="en-US" altLang="zh-CN" dirty="0"/>
              <a:t>knowledge</a:t>
            </a:r>
            <a:r>
              <a:rPr lang="zh-CN" altLang="en-US" dirty="0"/>
              <a:t> </a:t>
            </a:r>
            <a:r>
              <a:rPr lang="en-US" altLang="zh-CN" dirty="0"/>
              <a:t>by</a:t>
            </a:r>
            <a:r>
              <a:rPr lang="zh-CN" altLang="en-US" dirty="0"/>
              <a:t> </a:t>
            </a:r>
            <a:r>
              <a:rPr lang="en-US" altLang="zh-CN" dirty="0"/>
              <a:t>middle</a:t>
            </a:r>
            <a:r>
              <a:rPr lang="zh-CN" altLang="en-US" dirty="0"/>
              <a:t> </a:t>
            </a:r>
            <a:r>
              <a:rPr lang="en-US" altLang="zh-CN" dirty="0"/>
              <a:t>feature</a:t>
            </a:r>
            <a:r>
              <a:rPr lang="zh-CN" altLang="en-US" dirty="0"/>
              <a:t> </a:t>
            </a:r>
            <a:r>
              <a:rPr lang="en-US" altLang="zh-CN" dirty="0"/>
              <a:t>alignment</a:t>
            </a:r>
            <a:endParaRPr lang="en" altLang="zh-CN" dirty="0"/>
          </a:p>
        </p:txBody>
      </p:sp>
      <p:pic>
        <p:nvPicPr>
          <p:cNvPr id="65" name="图片 64">
            <a:extLst>
              <a:ext uri="{FF2B5EF4-FFF2-40B4-BE49-F238E27FC236}">
                <a16:creationId xmlns:a16="http://schemas.microsoft.com/office/drawing/2014/main" id="{D1B689B5-7FE0-6F43-AEC5-23FECC308A70}"/>
              </a:ext>
            </a:extLst>
          </p:cNvPr>
          <p:cNvPicPr>
            <a:picLocks noChangeAspect="1"/>
          </p:cNvPicPr>
          <p:nvPr/>
        </p:nvPicPr>
        <p:blipFill>
          <a:blip r:embed="rId3"/>
          <a:stretch>
            <a:fillRect/>
          </a:stretch>
        </p:blipFill>
        <p:spPr>
          <a:xfrm>
            <a:off x="743839" y="1268760"/>
            <a:ext cx="5568185" cy="4490696"/>
          </a:xfrm>
          <a:prstGeom prst="rect">
            <a:avLst/>
          </a:prstGeom>
        </p:spPr>
      </p:pic>
      <p:grpSp>
        <p:nvGrpSpPr>
          <p:cNvPr id="66" name="组合 65">
            <a:extLst>
              <a:ext uri="{FF2B5EF4-FFF2-40B4-BE49-F238E27FC236}">
                <a16:creationId xmlns:a16="http://schemas.microsoft.com/office/drawing/2014/main" id="{58B17C83-64BF-6E4A-A487-9E72483CA82F}"/>
              </a:ext>
            </a:extLst>
          </p:cNvPr>
          <p:cNvGrpSpPr/>
          <p:nvPr/>
        </p:nvGrpSpPr>
        <p:grpSpPr>
          <a:xfrm>
            <a:off x="6600056" y="1393603"/>
            <a:ext cx="5447928" cy="5203749"/>
            <a:chOff x="4800600" y="1200150"/>
            <a:chExt cx="3673508" cy="3508859"/>
          </a:xfrm>
        </p:grpSpPr>
        <p:pic>
          <p:nvPicPr>
            <p:cNvPr id="67" name="图片 66">
              <a:extLst>
                <a:ext uri="{FF2B5EF4-FFF2-40B4-BE49-F238E27FC236}">
                  <a16:creationId xmlns:a16="http://schemas.microsoft.com/office/drawing/2014/main" id="{01D53A73-1D11-9140-B3AE-38ED9BB8C4BC}"/>
                </a:ext>
              </a:extLst>
            </p:cNvPr>
            <p:cNvPicPr>
              <a:picLocks noChangeAspect="1"/>
            </p:cNvPicPr>
            <p:nvPr/>
          </p:nvPicPr>
          <p:blipFill>
            <a:blip r:embed="rId4"/>
            <a:stretch>
              <a:fillRect/>
            </a:stretch>
          </p:blipFill>
          <p:spPr>
            <a:xfrm>
              <a:off x="4800600" y="1200150"/>
              <a:ext cx="3673508" cy="1752600"/>
            </a:xfrm>
            <a:prstGeom prst="rect">
              <a:avLst/>
            </a:prstGeom>
          </p:spPr>
        </p:pic>
        <p:pic>
          <p:nvPicPr>
            <p:cNvPr id="68" name="图片 67">
              <a:extLst>
                <a:ext uri="{FF2B5EF4-FFF2-40B4-BE49-F238E27FC236}">
                  <a16:creationId xmlns:a16="http://schemas.microsoft.com/office/drawing/2014/main" id="{25A77AAC-5FAE-4944-AFE3-AABE7614942D}"/>
                </a:ext>
              </a:extLst>
            </p:cNvPr>
            <p:cNvPicPr>
              <a:picLocks noChangeAspect="1"/>
            </p:cNvPicPr>
            <p:nvPr/>
          </p:nvPicPr>
          <p:blipFill>
            <a:blip r:embed="rId5"/>
            <a:stretch>
              <a:fillRect/>
            </a:stretch>
          </p:blipFill>
          <p:spPr>
            <a:xfrm>
              <a:off x="4800600" y="2952750"/>
              <a:ext cx="3673508" cy="1756259"/>
            </a:xfrm>
            <a:prstGeom prst="rect">
              <a:avLst/>
            </a:prstGeom>
          </p:spPr>
        </p:pic>
      </p:grpSp>
      <p:sp>
        <p:nvSpPr>
          <p:cNvPr id="69" name="矩形 68">
            <a:extLst>
              <a:ext uri="{FF2B5EF4-FFF2-40B4-BE49-F238E27FC236}">
                <a16:creationId xmlns:a16="http://schemas.microsoft.com/office/drawing/2014/main" id="{C84540F0-7212-FC46-909D-EA9C1C155D30}"/>
              </a:ext>
            </a:extLst>
          </p:cNvPr>
          <p:cNvSpPr/>
          <p:nvPr/>
        </p:nvSpPr>
        <p:spPr>
          <a:xfrm>
            <a:off x="311791" y="5828065"/>
            <a:ext cx="6144249" cy="1077218"/>
          </a:xfrm>
          <a:prstGeom prst="rect">
            <a:avLst/>
          </a:prstGeom>
        </p:spPr>
        <p:txBody>
          <a:bodyPr wrap="square">
            <a:spAutoFit/>
          </a:bodyPr>
          <a:lstStyle/>
          <a:p>
            <a:r>
              <a:rPr lang="en" altLang="zh-CN" sz="1600" i="1" dirty="0">
                <a:latin typeface="NimbusRomNo9L"/>
              </a:rPr>
              <a:t>Xingjian Li, </a:t>
            </a:r>
            <a:r>
              <a:rPr lang="en" altLang="zh-CN" sz="1600" i="1" dirty="0" err="1">
                <a:latin typeface="NimbusRomNo9L"/>
              </a:rPr>
              <a:t>Haoyi</a:t>
            </a:r>
            <a:r>
              <a:rPr lang="en" altLang="zh-CN" sz="1600" i="1" dirty="0">
                <a:latin typeface="NimbusRomNo9L"/>
              </a:rPr>
              <a:t> </a:t>
            </a:r>
            <a:r>
              <a:rPr lang="en" altLang="zh-CN" sz="1600" i="1" dirty="0" err="1">
                <a:latin typeface="NimbusRomNo9L"/>
              </a:rPr>
              <a:t>Xiong</a:t>
            </a:r>
            <a:r>
              <a:rPr lang="en" altLang="zh-CN" sz="1600" i="1" dirty="0">
                <a:latin typeface="NimbusRomNo9L"/>
              </a:rPr>
              <a:t>, </a:t>
            </a:r>
            <a:r>
              <a:rPr lang="en" altLang="zh-CN" sz="1600" i="1" dirty="0" err="1">
                <a:latin typeface="NimbusRomNo9L"/>
              </a:rPr>
              <a:t>Hanchao</a:t>
            </a:r>
            <a:r>
              <a:rPr lang="en" altLang="zh-CN" sz="1600" i="1" dirty="0">
                <a:latin typeface="NimbusRomNo9L"/>
              </a:rPr>
              <a:t> Wang, </a:t>
            </a:r>
            <a:r>
              <a:rPr lang="en" altLang="zh-CN" sz="1600" i="1" dirty="0" err="1">
                <a:latin typeface="NimbusRomNo9L"/>
              </a:rPr>
              <a:t>Yuxuan</a:t>
            </a:r>
            <a:r>
              <a:rPr lang="en" altLang="zh-CN" sz="1600" i="1" dirty="0">
                <a:latin typeface="NimbusRomNo9L"/>
              </a:rPr>
              <a:t> Rao, </a:t>
            </a:r>
            <a:r>
              <a:rPr lang="en" altLang="zh-CN" sz="1600" i="1" dirty="0" err="1">
                <a:latin typeface="NimbusRomNo9L"/>
              </a:rPr>
              <a:t>Liping</a:t>
            </a:r>
            <a:r>
              <a:rPr lang="en" altLang="zh-CN" sz="1600" i="1" dirty="0">
                <a:latin typeface="NimbusRomNo9L"/>
              </a:rPr>
              <a:t> Liu, and Jun Huan. DELTA: deep learning transfer using feature map with attention for convolutional networks. International Conference on Learning Representations, 2019. </a:t>
            </a:r>
          </a:p>
        </p:txBody>
      </p:sp>
    </p:spTree>
    <p:extLst>
      <p:ext uri="{BB962C8B-B14F-4D97-AF65-F5344CB8AC3E}">
        <p14:creationId xmlns:p14="http://schemas.microsoft.com/office/powerpoint/2010/main" val="114025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Feature</a:t>
            </a:r>
            <a:r>
              <a:rPr kumimoji="1" lang="zh-CN" altLang="en-US" dirty="0"/>
              <a:t> </a:t>
            </a:r>
            <a:r>
              <a:rPr kumimoji="1" lang="en-US" altLang="zh-CN" dirty="0"/>
              <a:t>Transfer</a:t>
            </a:r>
            <a:endParaRPr lang="en-US" dirty="0"/>
          </a:p>
        </p:txBody>
      </p:sp>
      <p:pic>
        <p:nvPicPr>
          <p:cNvPr id="5" name="图片 4"/>
          <p:cNvPicPr>
            <a:picLocks noChangeAspect="1"/>
          </p:cNvPicPr>
          <p:nvPr/>
        </p:nvPicPr>
        <p:blipFill>
          <a:blip r:embed="rId3"/>
          <a:stretch>
            <a:fillRect/>
          </a:stretch>
        </p:blipFill>
        <p:spPr>
          <a:xfrm>
            <a:off x="4565030" y="1407369"/>
            <a:ext cx="7177009" cy="5333999"/>
          </a:xfrm>
          <a:prstGeom prst="rect">
            <a:avLst/>
          </a:prstGeom>
        </p:spPr>
      </p:pic>
      <p:sp>
        <p:nvSpPr>
          <p:cNvPr id="6" name="文本框 5"/>
          <p:cNvSpPr txBox="1"/>
          <p:nvPr/>
        </p:nvSpPr>
        <p:spPr>
          <a:xfrm>
            <a:off x="407368" y="2420888"/>
            <a:ext cx="4218023" cy="3139321"/>
          </a:xfrm>
          <a:prstGeom prst="rect">
            <a:avLst/>
          </a:prstGeom>
          <a:noFill/>
        </p:spPr>
        <p:txBody>
          <a:bodyPr wrap="square" rtlCol="0">
            <a:spAutoFit/>
          </a:bodyPr>
          <a:lstStyle/>
          <a:p>
            <a:r>
              <a:rPr lang="en-US" altLang="zh-CN" dirty="0"/>
              <a:t>About 90% parameter vectors of DELTA have </a:t>
            </a:r>
            <a:r>
              <a:rPr lang="en-US" altLang="zh-CN" dirty="0">
                <a:solidFill>
                  <a:srgbClr val="FF0000"/>
                </a:solidFill>
              </a:rPr>
              <a:t>larger distance</a:t>
            </a:r>
            <a:r>
              <a:rPr lang="zh-CN" altLang="en-US" dirty="0">
                <a:solidFill>
                  <a:srgbClr val="FF0000"/>
                </a:solidFill>
              </a:rPr>
              <a:t> </a:t>
            </a:r>
            <a:r>
              <a:rPr lang="en-US" altLang="zh-CN" dirty="0"/>
              <a:t>from</a:t>
            </a:r>
            <a:r>
              <a:rPr lang="zh-CN" altLang="en-US" dirty="0"/>
              <a:t> </a:t>
            </a:r>
            <a:r>
              <a:rPr lang="en-US" altLang="zh-CN" dirty="0"/>
              <a:t>the</a:t>
            </a:r>
            <a:r>
              <a:rPr lang="zh-CN" altLang="en-US" dirty="0"/>
              <a:t> </a:t>
            </a:r>
            <a:r>
              <a:rPr lang="en-US" altLang="zh-CN" dirty="0"/>
              <a:t>stating</a:t>
            </a:r>
            <a:r>
              <a:rPr lang="zh-CN" altLang="en-US" dirty="0"/>
              <a:t> </a:t>
            </a:r>
            <a:r>
              <a:rPr lang="en-US" altLang="zh-CN" dirty="0"/>
              <a:t>point than L2-SP,</a:t>
            </a:r>
            <a:r>
              <a:rPr lang="zh-CN" altLang="en-US" dirty="0"/>
              <a:t> </a:t>
            </a:r>
            <a:r>
              <a:rPr lang="en-US" altLang="zh-CN" dirty="0"/>
              <a:t>and</a:t>
            </a:r>
            <a:r>
              <a:rPr lang="zh-CN" altLang="en-US" dirty="0"/>
              <a:t> </a:t>
            </a:r>
            <a:r>
              <a:rPr lang="en-US" altLang="zh-CN" dirty="0"/>
              <a:t>a small number of filters is driven very far away from the initial value (as shown at the left end of the curves in Figure 3). </a:t>
            </a:r>
          </a:p>
          <a:p>
            <a:endParaRPr lang="en-US" altLang="zh-CN" dirty="0"/>
          </a:p>
          <a:p>
            <a:endParaRPr lang="en-US" altLang="zh-CN" dirty="0"/>
          </a:p>
          <a:p>
            <a:r>
              <a:rPr lang="en-US" altLang="zh-CN" dirty="0"/>
              <a:t>Using attention, we allow “</a:t>
            </a:r>
            <a:r>
              <a:rPr lang="en-US" altLang="zh-CN" dirty="0" err="1"/>
              <a:t>unactivated</a:t>
            </a:r>
            <a:r>
              <a:rPr lang="en-US" altLang="zh-CN" dirty="0"/>
              <a:t>” convolution filters to be </a:t>
            </a:r>
            <a:r>
              <a:rPr lang="en-US" altLang="zh-CN" dirty="0">
                <a:solidFill>
                  <a:srgbClr val="FF0000"/>
                </a:solidFill>
              </a:rPr>
              <a:t>re-used </a:t>
            </a:r>
            <a:r>
              <a:rPr lang="en-US" altLang="zh-CN" dirty="0"/>
              <a:t>for better image classification. </a:t>
            </a:r>
          </a:p>
        </p:txBody>
      </p:sp>
      <p:sp>
        <p:nvSpPr>
          <p:cNvPr id="7" name="矩形 6"/>
          <p:cNvSpPr/>
          <p:nvPr/>
        </p:nvSpPr>
        <p:spPr>
          <a:xfrm>
            <a:off x="5883288" y="878086"/>
            <a:ext cx="5144457" cy="400110"/>
          </a:xfrm>
          <a:prstGeom prst="rect">
            <a:avLst/>
          </a:prstGeom>
        </p:spPr>
        <p:txBody>
          <a:bodyPr wrap="none">
            <a:spAutoFit/>
          </a:bodyPr>
          <a:lstStyle/>
          <a:p>
            <a:r>
              <a:rPr lang="en-US" altLang="zh-CN" sz="2000" b="1" dirty="0">
                <a:solidFill>
                  <a:srgbClr val="1F497D"/>
                </a:solidFill>
              </a:rPr>
              <a:t>Effect</a:t>
            </a:r>
            <a:r>
              <a:rPr lang="zh-CN" altLang="en-US" sz="2000" b="1" dirty="0">
                <a:solidFill>
                  <a:srgbClr val="1F497D"/>
                </a:solidFill>
              </a:rPr>
              <a:t> </a:t>
            </a:r>
            <a:r>
              <a:rPr lang="en-US" altLang="zh-CN" sz="2000" b="1" dirty="0">
                <a:solidFill>
                  <a:srgbClr val="1F497D"/>
                </a:solidFill>
              </a:rPr>
              <a:t>of</a:t>
            </a:r>
            <a:r>
              <a:rPr lang="zh-CN" altLang="en-US" sz="2000" b="1" dirty="0">
                <a:solidFill>
                  <a:srgbClr val="1F497D"/>
                </a:solidFill>
              </a:rPr>
              <a:t> </a:t>
            </a:r>
            <a:r>
              <a:rPr lang="en-US" altLang="zh-CN" sz="2000" b="1" dirty="0">
                <a:solidFill>
                  <a:srgbClr val="1F497D"/>
                </a:solidFill>
              </a:rPr>
              <a:t>“</a:t>
            </a:r>
            <a:r>
              <a:rPr lang="en-US" altLang="zh-CN" sz="2000" b="1" dirty="0" err="1">
                <a:solidFill>
                  <a:srgbClr val="1F497D"/>
                </a:solidFill>
              </a:rPr>
              <a:t>unactivated</a:t>
            </a:r>
            <a:r>
              <a:rPr lang="en-US" altLang="zh-CN" sz="2000" b="1" dirty="0">
                <a:solidFill>
                  <a:srgbClr val="1F497D"/>
                </a:solidFill>
              </a:rPr>
              <a:t> channel re-usage”</a:t>
            </a:r>
          </a:p>
        </p:txBody>
      </p:sp>
      <p:sp>
        <p:nvSpPr>
          <p:cNvPr id="8" name="矩形 7"/>
          <p:cNvSpPr/>
          <p:nvPr/>
        </p:nvSpPr>
        <p:spPr>
          <a:xfrm>
            <a:off x="1199456" y="1268760"/>
            <a:ext cx="1710199" cy="523220"/>
          </a:xfrm>
          <a:prstGeom prst="rect">
            <a:avLst/>
          </a:prstGeom>
        </p:spPr>
        <p:txBody>
          <a:bodyPr wrap="none">
            <a:spAutoFit/>
          </a:bodyPr>
          <a:lstStyle/>
          <a:p>
            <a:r>
              <a:rPr lang="en-US" altLang="zh-CN" sz="2800" dirty="0"/>
              <a:t>Discussion</a:t>
            </a:r>
            <a:endParaRPr lang="zh-CN" altLang="en-US" sz="2800" dirty="0"/>
          </a:p>
        </p:txBody>
      </p:sp>
    </p:spTree>
    <p:extLst>
      <p:ext uri="{BB962C8B-B14F-4D97-AF65-F5344CB8AC3E}">
        <p14:creationId xmlns:p14="http://schemas.microsoft.com/office/powerpoint/2010/main" val="339958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Meta</a:t>
            </a:r>
            <a:r>
              <a:rPr kumimoji="1" lang="zh-CN" altLang="en-US" dirty="0"/>
              <a:t> </a:t>
            </a:r>
            <a:r>
              <a:rPr kumimoji="1" lang="en-US" altLang="zh-CN" dirty="0"/>
              <a:t>Transfer</a:t>
            </a:r>
            <a:endParaRPr lang="en-US" dirty="0"/>
          </a:p>
        </p:txBody>
      </p:sp>
      <p:sp>
        <p:nvSpPr>
          <p:cNvPr id="8" name="矩形 7"/>
          <p:cNvSpPr/>
          <p:nvPr/>
        </p:nvSpPr>
        <p:spPr>
          <a:xfrm>
            <a:off x="2999656" y="5877272"/>
            <a:ext cx="6205582" cy="307777"/>
          </a:xfrm>
          <a:prstGeom prst="rect">
            <a:avLst/>
          </a:prstGeom>
        </p:spPr>
        <p:txBody>
          <a:bodyPr wrap="square">
            <a:spAutoFit/>
          </a:bodyPr>
          <a:lstStyle/>
          <a:p>
            <a:r>
              <a:rPr lang="en-US" altLang="zh-CN" sz="1600" i="1" dirty="0">
                <a:latin typeface="NimbusRomNo9L"/>
              </a:rPr>
              <a:t>Ying, W., Zhang, Y., Huang, J., &amp; Yang, Q. Transfer learning via learning to transfer</a:t>
            </a:r>
            <a:endParaRPr lang="zh-CN" altLang="en-US" sz="1600" i="1" dirty="0">
              <a:latin typeface="NimbusRomNo9L"/>
            </a:endParaRPr>
          </a:p>
        </p:txBody>
      </p:sp>
      <p:pic>
        <p:nvPicPr>
          <p:cNvPr id="10" name="图片 9">
            <a:extLst>
              <a:ext uri="{FF2B5EF4-FFF2-40B4-BE49-F238E27FC236}">
                <a16:creationId xmlns:a16="http://schemas.microsoft.com/office/drawing/2014/main" id="{85D0262A-0970-E346-A567-4EF1D6C6A1BF}"/>
              </a:ext>
            </a:extLst>
          </p:cNvPr>
          <p:cNvPicPr>
            <a:picLocks noChangeAspect="1"/>
          </p:cNvPicPr>
          <p:nvPr/>
        </p:nvPicPr>
        <p:blipFill>
          <a:blip r:embed="rId3"/>
          <a:stretch>
            <a:fillRect/>
          </a:stretch>
        </p:blipFill>
        <p:spPr>
          <a:xfrm>
            <a:off x="457164" y="1772816"/>
            <a:ext cx="11233248" cy="3856693"/>
          </a:xfrm>
          <a:prstGeom prst="rect">
            <a:avLst/>
          </a:prstGeom>
        </p:spPr>
      </p:pic>
      <p:sp>
        <p:nvSpPr>
          <p:cNvPr id="11" name="Text Placeholder 2">
            <a:extLst>
              <a:ext uri="{FF2B5EF4-FFF2-40B4-BE49-F238E27FC236}">
                <a16:creationId xmlns:a16="http://schemas.microsoft.com/office/drawing/2014/main" id="{35116DAC-5949-5B4C-A3B0-1C12FFBD92DA}"/>
              </a:ext>
            </a:extLst>
          </p:cNvPr>
          <p:cNvSpPr txBox="1">
            <a:spLocks/>
          </p:cNvSpPr>
          <p:nvPr/>
        </p:nvSpPr>
        <p:spPr>
          <a:xfrm>
            <a:off x="551384" y="996727"/>
            <a:ext cx="11593288" cy="400050"/>
          </a:xfrm>
          <a:prstGeom prst="rect">
            <a:avLst/>
          </a:prstGeom>
        </p:spPr>
        <p:txBody>
          <a:bodyPr>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b="1" dirty="0">
                <a:solidFill>
                  <a:srgbClr val="000000"/>
                </a:solidFill>
              </a:rPr>
              <a:t>Learning</a:t>
            </a:r>
            <a:r>
              <a:rPr lang="zh-CN" altLang="en-US" sz="2000" b="1" dirty="0">
                <a:solidFill>
                  <a:srgbClr val="000000"/>
                </a:solidFill>
              </a:rPr>
              <a:t> </a:t>
            </a:r>
            <a:r>
              <a:rPr lang="en-US" altLang="zh-CN" sz="2000" b="1" dirty="0">
                <a:solidFill>
                  <a:srgbClr val="000000"/>
                </a:solidFill>
              </a:rPr>
              <a:t>to</a:t>
            </a:r>
            <a:r>
              <a:rPr lang="zh-CN" altLang="en-US" sz="2000" b="1" dirty="0">
                <a:solidFill>
                  <a:srgbClr val="000000"/>
                </a:solidFill>
              </a:rPr>
              <a:t> </a:t>
            </a:r>
            <a:r>
              <a:rPr lang="en-US" altLang="zh-CN" sz="2000" b="1" dirty="0">
                <a:solidFill>
                  <a:srgbClr val="000000"/>
                </a:solidFill>
              </a:rPr>
              <a:t>choose</a:t>
            </a:r>
            <a:r>
              <a:rPr lang="zh-CN" altLang="en-US" sz="2000" b="1" dirty="0">
                <a:solidFill>
                  <a:srgbClr val="000000"/>
                </a:solidFill>
              </a:rPr>
              <a:t> </a:t>
            </a:r>
            <a:r>
              <a:rPr lang="en-US" altLang="zh-CN" sz="2000" b="1" dirty="0">
                <a:solidFill>
                  <a:srgbClr val="000000"/>
                </a:solidFill>
              </a:rPr>
              <a:t>algorithms</a:t>
            </a:r>
            <a:r>
              <a:rPr lang="zh-CN" altLang="en-US" sz="2000" b="1" dirty="0">
                <a:solidFill>
                  <a:srgbClr val="000000"/>
                </a:solidFill>
              </a:rPr>
              <a:t> </a:t>
            </a:r>
            <a:r>
              <a:rPr lang="en-US" altLang="zh-CN" sz="2000" b="1" dirty="0">
                <a:solidFill>
                  <a:srgbClr val="000000"/>
                </a:solidFill>
              </a:rPr>
              <a:t>based</a:t>
            </a:r>
            <a:r>
              <a:rPr lang="zh-CN" altLang="en-US" sz="2000" b="1" dirty="0">
                <a:solidFill>
                  <a:srgbClr val="000000"/>
                </a:solidFill>
              </a:rPr>
              <a:t> </a:t>
            </a:r>
            <a:r>
              <a:rPr lang="en-US" altLang="zh-CN" sz="2000" b="1" dirty="0">
                <a:solidFill>
                  <a:srgbClr val="000000"/>
                </a:solidFill>
              </a:rPr>
              <a:t>on</a:t>
            </a:r>
            <a:r>
              <a:rPr lang="zh-CN" altLang="en-US" sz="2000" b="1" dirty="0">
                <a:solidFill>
                  <a:srgbClr val="000000"/>
                </a:solidFill>
              </a:rPr>
              <a:t> </a:t>
            </a:r>
            <a:r>
              <a:rPr lang="en-US" altLang="zh-CN" sz="2000" b="1" dirty="0">
                <a:solidFill>
                  <a:srgbClr val="000000"/>
                </a:solidFill>
              </a:rPr>
              <a:t>historical</a:t>
            </a:r>
            <a:r>
              <a:rPr lang="zh-CN" altLang="en-US" sz="2000" b="1" dirty="0">
                <a:solidFill>
                  <a:srgbClr val="000000"/>
                </a:solidFill>
              </a:rPr>
              <a:t> </a:t>
            </a:r>
            <a:r>
              <a:rPr lang="en-US" altLang="zh-CN" sz="2000" b="1" dirty="0">
                <a:solidFill>
                  <a:srgbClr val="000000"/>
                </a:solidFill>
              </a:rPr>
              <a:t>experiences</a:t>
            </a:r>
            <a:endParaRPr lang="en" altLang="zh-CN" sz="2000" b="1" dirty="0"/>
          </a:p>
        </p:txBody>
      </p:sp>
    </p:spTree>
    <p:extLst>
      <p:ext uri="{BB962C8B-B14F-4D97-AF65-F5344CB8AC3E}">
        <p14:creationId xmlns:p14="http://schemas.microsoft.com/office/powerpoint/2010/main" val="192573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dirty="0"/>
              <a:t>Overview</a:t>
            </a:r>
            <a:endParaRPr lang="en-US" dirty="0"/>
          </a:p>
        </p:txBody>
      </p:sp>
      <p:sp>
        <p:nvSpPr>
          <p:cNvPr id="3" name="Text Placeholder 2">
            <a:extLst>
              <a:ext uri="{FF2B5EF4-FFF2-40B4-BE49-F238E27FC236}">
                <a16:creationId xmlns:a16="http://schemas.microsoft.com/office/drawing/2014/main" id="{20CAB81B-211C-CC49-A47C-BCAA79E39CC7}"/>
              </a:ext>
            </a:extLst>
          </p:cNvPr>
          <p:cNvSpPr>
            <a:spLocks noGrp="1"/>
          </p:cNvSpPr>
          <p:nvPr>
            <p:ph type="body" idx="1"/>
          </p:nvPr>
        </p:nvSpPr>
        <p:spPr/>
        <p:txBody>
          <a:bodyPr/>
          <a:lstStyle/>
          <a:p>
            <a:r>
              <a:rPr lang="en-US" altLang="zh-CN" sz="2800" dirty="0">
                <a:solidFill>
                  <a:srgbClr val="000000"/>
                </a:solidFill>
              </a:rPr>
              <a:t>Problem</a:t>
            </a:r>
            <a:r>
              <a:rPr lang="zh-CN" altLang="en-US" sz="2800" dirty="0">
                <a:solidFill>
                  <a:srgbClr val="000000"/>
                </a:solidFill>
              </a:rPr>
              <a:t> </a:t>
            </a:r>
            <a:r>
              <a:rPr lang="en-US" altLang="zh-CN" sz="2800" dirty="0">
                <a:solidFill>
                  <a:srgbClr val="000000"/>
                </a:solidFill>
              </a:rPr>
              <a:t>Definition</a:t>
            </a:r>
          </a:p>
          <a:p>
            <a:endParaRPr lang="en-US" altLang="zh-CN" sz="2800" dirty="0">
              <a:solidFill>
                <a:srgbClr val="000000"/>
              </a:solidFill>
            </a:endParaRPr>
          </a:p>
          <a:p>
            <a:r>
              <a:rPr lang="en-US" altLang="zh-CN" sz="2800" dirty="0">
                <a:solidFill>
                  <a:srgbClr val="000000"/>
                </a:solidFill>
              </a:rPr>
              <a:t>Empirical</a:t>
            </a:r>
            <a:r>
              <a:rPr lang="zh-CN" altLang="en-US" sz="2800" dirty="0">
                <a:solidFill>
                  <a:srgbClr val="000000"/>
                </a:solidFill>
              </a:rPr>
              <a:t> </a:t>
            </a:r>
            <a:r>
              <a:rPr lang="en-US" altLang="zh-CN" sz="2800" dirty="0">
                <a:solidFill>
                  <a:srgbClr val="000000"/>
                </a:solidFill>
              </a:rPr>
              <a:t>Studies</a:t>
            </a:r>
          </a:p>
          <a:p>
            <a:endParaRPr lang="en-US" altLang="zh-CN" sz="2800" dirty="0">
              <a:solidFill>
                <a:srgbClr val="000000"/>
              </a:solidFill>
            </a:endParaRPr>
          </a:p>
          <a:p>
            <a:r>
              <a:rPr lang="en-US" altLang="zh-CN" sz="2800" dirty="0">
                <a:solidFill>
                  <a:srgbClr val="000000"/>
                </a:solidFill>
              </a:rPr>
              <a:t>Theoretical</a:t>
            </a:r>
            <a:r>
              <a:rPr lang="zh-CN" altLang="en-US" sz="2800" dirty="0">
                <a:solidFill>
                  <a:srgbClr val="000000"/>
                </a:solidFill>
              </a:rPr>
              <a:t> </a:t>
            </a:r>
            <a:r>
              <a:rPr lang="en-US" altLang="zh-CN" sz="2800" dirty="0">
                <a:solidFill>
                  <a:srgbClr val="000000"/>
                </a:solidFill>
              </a:rPr>
              <a:t>Understandings</a:t>
            </a:r>
          </a:p>
          <a:p>
            <a:endParaRPr lang="en-US" altLang="zh-CN" sz="2800" dirty="0">
              <a:solidFill>
                <a:srgbClr val="000000"/>
              </a:solidFill>
            </a:endParaRPr>
          </a:p>
          <a:p>
            <a:r>
              <a:rPr lang="en-US" altLang="zh-CN" sz="2800" dirty="0">
                <a:solidFill>
                  <a:srgbClr val="000000"/>
                </a:solidFill>
              </a:rPr>
              <a:t>Novel</a:t>
            </a:r>
            <a:r>
              <a:rPr lang="zh-CN" altLang="en-US" sz="2800" dirty="0">
                <a:solidFill>
                  <a:srgbClr val="000000"/>
                </a:solidFill>
              </a:rPr>
              <a:t> </a:t>
            </a:r>
            <a:r>
              <a:rPr lang="en-US" altLang="zh-CN" sz="2800" dirty="0">
                <a:solidFill>
                  <a:srgbClr val="000000"/>
                </a:solidFill>
              </a:rPr>
              <a:t>Algorithms</a:t>
            </a:r>
          </a:p>
          <a:p>
            <a:endParaRPr lang="en-US" altLang="en-US" sz="2800" dirty="0">
              <a:solidFill>
                <a:srgbClr val="000000"/>
              </a:solidFill>
            </a:endParaRPr>
          </a:p>
          <a:p>
            <a:r>
              <a:rPr lang="en-US" altLang="en-US" sz="2800" dirty="0">
                <a:solidFill>
                  <a:srgbClr val="000000"/>
                </a:solidFill>
              </a:rPr>
              <a:t>Applications</a:t>
            </a:r>
          </a:p>
        </p:txBody>
      </p:sp>
    </p:spTree>
    <p:extLst>
      <p:ext uri="{BB962C8B-B14F-4D97-AF65-F5344CB8AC3E}">
        <p14:creationId xmlns:p14="http://schemas.microsoft.com/office/powerpoint/2010/main" val="3575689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Meta</a:t>
            </a:r>
            <a:r>
              <a:rPr kumimoji="1" lang="zh-CN" altLang="en-US" dirty="0"/>
              <a:t> </a:t>
            </a:r>
            <a:r>
              <a:rPr kumimoji="1" lang="en-US" altLang="zh-CN" dirty="0"/>
              <a:t>Transfer</a:t>
            </a:r>
            <a:endParaRPr lang="en-US" dirty="0"/>
          </a:p>
        </p:txBody>
      </p:sp>
      <p:sp>
        <p:nvSpPr>
          <p:cNvPr id="6" name="Text Placeholder 2">
            <a:extLst>
              <a:ext uri="{FF2B5EF4-FFF2-40B4-BE49-F238E27FC236}">
                <a16:creationId xmlns:a16="http://schemas.microsoft.com/office/drawing/2014/main" id="{0DCF4790-23F8-9E41-9B3D-CDFDF2C32085}"/>
              </a:ext>
            </a:extLst>
          </p:cNvPr>
          <p:cNvSpPr txBox="1">
            <a:spLocks/>
          </p:cNvSpPr>
          <p:nvPr/>
        </p:nvSpPr>
        <p:spPr>
          <a:xfrm>
            <a:off x="703784" y="836712"/>
            <a:ext cx="11593288" cy="400050"/>
          </a:xfrm>
          <a:prstGeom prst="rect">
            <a:avLst/>
          </a:prstGeom>
        </p:spPr>
        <p:txBody>
          <a:bodyPr>
            <a:noAutofit/>
          </a:bodyPr>
          <a:lstStyle>
            <a:lvl1pPr marL="342892" indent="-342892" algn="l" defTabSz="914378"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31" indent="-285743" algn="l" defTabSz="914378"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2972" indent="-228594" algn="l" defTabSz="914378"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160"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348" indent="-228594" algn="l" defTabSz="914378"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b="1" dirty="0">
                <a:solidFill>
                  <a:srgbClr val="000000"/>
                </a:solidFill>
              </a:rPr>
              <a:t>Learning</a:t>
            </a:r>
            <a:r>
              <a:rPr lang="zh-CN" altLang="en-US" sz="2000" b="1" dirty="0">
                <a:solidFill>
                  <a:srgbClr val="000000"/>
                </a:solidFill>
              </a:rPr>
              <a:t> </a:t>
            </a:r>
            <a:r>
              <a:rPr lang="en-US" altLang="zh-CN" sz="2000" b="1" dirty="0">
                <a:solidFill>
                  <a:srgbClr val="000000"/>
                </a:solidFill>
              </a:rPr>
              <a:t>to</a:t>
            </a:r>
            <a:r>
              <a:rPr lang="zh-CN" altLang="en-US" sz="2000" b="1" dirty="0">
                <a:solidFill>
                  <a:srgbClr val="000000"/>
                </a:solidFill>
              </a:rPr>
              <a:t> </a:t>
            </a:r>
            <a:r>
              <a:rPr lang="en-US" altLang="zh-CN" sz="2000" b="1" dirty="0">
                <a:solidFill>
                  <a:srgbClr val="000000"/>
                </a:solidFill>
              </a:rPr>
              <a:t>adapt</a:t>
            </a:r>
            <a:r>
              <a:rPr lang="zh-CN" altLang="en-US" sz="2000" b="1" dirty="0">
                <a:solidFill>
                  <a:srgbClr val="000000"/>
                </a:solidFill>
              </a:rPr>
              <a:t> </a:t>
            </a:r>
            <a:r>
              <a:rPr lang="en-US" altLang="zh-CN" sz="2000" b="1" dirty="0">
                <a:solidFill>
                  <a:srgbClr val="000000"/>
                </a:solidFill>
              </a:rPr>
              <a:t>algorithms</a:t>
            </a:r>
            <a:r>
              <a:rPr lang="zh-CN" altLang="en-US" sz="2000" b="1" dirty="0">
                <a:solidFill>
                  <a:srgbClr val="000000"/>
                </a:solidFill>
              </a:rPr>
              <a:t> </a:t>
            </a:r>
            <a:r>
              <a:rPr lang="en-US" altLang="zh-CN" sz="2000" b="1" dirty="0">
                <a:solidFill>
                  <a:srgbClr val="000000"/>
                </a:solidFill>
              </a:rPr>
              <a:t>based</a:t>
            </a:r>
            <a:r>
              <a:rPr lang="zh-CN" altLang="en-US" sz="2000" b="1" dirty="0">
                <a:solidFill>
                  <a:srgbClr val="000000"/>
                </a:solidFill>
              </a:rPr>
              <a:t> </a:t>
            </a:r>
            <a:r>
              <a:rPr lang="en-US" altLang="zh-CN" sz="2000" b="1" dirty="0">
                <a:solidFill>
                  <a:srgbClr val="000000"/>
                </a:solidFill>
              </a:rPr>
              <a:t>on</a:t>
            </a:r>
            <a:r>
              <a:rPr lang="zh-CN" altLang="en-US" sz="2000" b="1" dirty="0">
                <a:solidFill>
                  <a:srgbClr val="000000"/>
                </a:solidFill>
              </a:rPr>
              <a:t> </a:t>
            </a:r>
            <a:r>
              <a:rPr lang="en-US" altLang="zh-CN" sz="2000" b="1" dirty="0">
                <a:solidFill>
                  <a:srgbClr val="000000"/>
                </a:solidFill>
              </a:rPr>
              <a:t>historical</a:t>
            </a:r>
            <a:r>
              <a:rPr lang="zh-CN" altLang="en-US" sz="2000" b="1" dirty="0">
                <a:solidFill>
                  <a:srgbClr val="000000"/>
                </a:solidFill>
              </a:rPr>
              <a:t> </a:t>
            </a:r>
            <a:r>
              <a:rPr lang="en-US" altLang="zh-CN" sz="2000" b="1" dirty="0">
                <a:solidFill>
                  <a:srgbClr val="000000"/>
                </a:solidFill>
              </a:rPr>
              <a:t>training</a:t>
            </a:r>
            <a:r>
              <a:rPr lang="zh-CN" altLang="en-US" sz="2000" b="1" dirty="0">
                <a:solidFill>
                  <a:srgbClr val="000000"/>
                </a:solidFill>
              </a:rPr>
              <a:t> </a:t>
            </a:r>
            <a:r>
              <a:rPr lang="en-US" altLang="zh-CN" sz="2000" b="1" dirty="0">
                <a:solidFill>
                  <a:srgbClr val="000000"/>
                </a:solidFill>
              </a:rPr>
              <a:t>steps</a:t>
            </a:r>
            <a:endParaRPr lang="en" altLang="zh-CN" sz="2000" b="1" dirty="0"/>
          </a:p>
        </p:txBody>
      </p:sp>
      <p:pic>
        <p:nvPicPr>
          <p:cNvPr id="3" name="图片 2">
            <a:extLst>
              <a:ext uri="{FF2B5EF4-FFF2-40B4-BE49-F238E27FC236}">
                <a16:creationId xmlns:a16="http://schemas.microsoft.com/office/drawing/2014/main" id="{07CEC439-8785-6345-A2AE-43C95E4CA754}"/>
              </a:ext>
            </a:extLst>
          </p:cNvPr>
          <p:cNvPicPr>
            <a:picLocks noChangeAspect="1"/>
          </p:cNvPicPr>
          <p:nvPr/>
        </p:nvPicPr>
        <p:blipFill>
          <a:blip r:embed="rId3"/>
          <a:stretch>
            <a:fillRect/>
          </a:stretch>
        </p:blipFill>
        <p:spPr>
          <a:xfrm>
            <a:off x="703784" y="1236762"/>
            <a:ext cx="10618898" cy="4918103"/>
          </a:xfrm>
          <a:prstGeom prst="rect">
            <a:avLst/>
          </a:prstGeom>
        </p:spPr>
      </p:pic>
      <p:sp>
        <p:nvSpPr>
          <p:cNvPr id="4" name="矩形 3">
            <a:extLst>
              <a:ext uri="{FF2B5EF4-FFF2-40B4-BE49-F238E27FC236}">
                <a16:creationId xmlns:a16="http://schemas.microsoft.com/office/drawing/2014/main" id="{9DE047AE-B68D-0C4A-851C-413BA173016D}"/>
              </a:ext>
            </a:extLst>
          </p:cNvPr>
          <p:cNvSpPr/>
          <p:nvPr/>
        </p:nvSpPr>
        <p:spPr>
          <a:xfrm>
            <a:off x="313148" y="6154865"/>
            <a:ext cx="11521280" cy="584775"/>
          </a:xfrm>
          <a:prstGeom prst="rect">
            <a:avLst/>
          </a:prstGeom>
        </p:spPr>
        <p:txBody>
          <a:bodyPr wrap="square">
            <a:spAutoFit/>
          </a:bodyPr>
          <a:lstStyle/>
          <a:p>
            <a:r>
              <a:rPr lang="en" altLang="zh-CN" sz="1600" i="1" dirty="0" err="1">
                <a:latin typeface="NimbusRomNo9L"/>
              </a:rPr>
              <a:t>Yunhui</a:t>
            </a:r>
            <a:r>
              <a:rPr lang="en" altLang="zh-CN" sz="1600" i="1" dirty="0">
                <a:latin typeface="NimbusRomNo9L"/>
              </a:rPr>
              <a:t> Guo, </a:t>
            </a:r>
            <a:r>
              <a:rPr lang="en" altLang="zh-CN" sz="1600" i="1" dirty="0" err="1">
                <a:latin typeface="NimbusRomNo9L"/>
              </a:rPr>
              <a:t>Honghui</a:t>
            </a:r>
            <a:r>
              <a:rPr lang="en" altLang="zh-CN" sz="1600" i="1" dirty="0">
                <a:latin typeface="NimbusRomNo9L"/>
              </a:rPr>
              <a:t> Shi, Abhishek Kumar, Kristen </a:t>
            </a:r>
            <a:r>
              <a:rPr lang="en" altLang="zh-CN" sz="1600" i="1" dirty="0" err="1">
                <a:latin typeface="NimbusRomNo9L"/>
              </a:rPr>
              <a:t>Grauman</a:t>
            </a:r>
            <a:r>
              <a:rPr lang="en" altLang="zh-CN" sz="1600" i="1" dirty="0">
                <a:latin typeface="NimbusRomNo9L"/>
              </a:rPr>
              <a:t>, </a:t>
            </a:r>
            <a:r>
              <a:rPr lang="en" altLang="zh-CN" sz="1600" i="1" dirty="0" err="1">
                <a:latin typeface="NimbusRomNo9L"/>
              </a:rPr>
              <a:t>Tajana</a:t>
            </a:r>
            <a:r>
              <a:rPr lang="en" altLang="zh-CN" sz="1600" i="1" dirty="0">
                <a:latin typeface="NimbusRomNo9L"/>
              </a:rPr>
              <a:t> </a:t>
            </a:r>
            <a:r>
              <a:rPr lang="en" altLang="zh-CN" sz="1600" i="1" dirty="0" err="1">
                <a:latin typeface="NimbusRomNo9L"/>
              </a:rPr>
              <a:t>Rosing</a:t>
            </a:r>
            <a:r>
              <a:rPr lang="en" altLang="zh-CN" sz="1600" i="1" dirty="0">
                <a:latin typeface="NimbusRomNo9L"/>
              </a:rPr>
              <a:t>, and </a:t>
            </a:r>
            <a:r>
              <a:rPr lang="en" altLang="zh-CN" sz="1600" i="1" dirty="0" err="1">
                <a:latin typeface="NimbusRomNo9L"/>
              </a:rPr>
              <a:t>Rogerio</a:t>
            </a:r>
            <a:r>
              <a:rPr lang="en" altLang="zh-CN" sz="1600" i="1" dirty="0">
                <a:latin typeface="NimbusRomNo9L"/>
              </a:rPr>
              <a:t> </a:t>
            </a:r>
            <a:r>
              <a:rPr lang="en" altLang="zh-CN" sz="1600" i="1" dirty="0" err="1">
                <a:latin typeface="NimbusRomNo9L"/>
              </a:rPr>
              <a:t>Feris</a:t>
            </a:r>
            <a:r>
              <a:rPr lang="en" altLang="zh-CN" sz="1600" i="1" dirty="0">
                <a:latin typeface="NimbusRomNo9L"/>
              </a:rPr>
              <a:t>. </a:t>
            </a:r>
            <a:r>
              <a:rPr lang="en" altLang="zh-CN" sz="1600" i="1" dirty="0" err="1">
                <a:latin typeface="NimbusRomNo9L"/>
              </a:rPr>
              <a:t>Spottune</a:t>
            </a:r>
            <a:r>
              <a:rPr lang="en" altLang="zh-CN" sz="1600" i="1" dirty="0">
                <a:latin typeface="NimbusRomNo9L"/>
              </a:rPr>
              <a:t>: transfer learning through adaptive fine-tuning. In Proceedings of the IEEE Conference on Computer Vision and Pattern Recognition, pages 4805–4814, 2019. </a:t>
            </a:r>
          </a:p>
        </p:txBody>
      </p:sp>
    </p:spTree>
    <p:extLst>
      <p:ext uri="{BB962C8B-B14F-4D97-AF65-F5344CB8AC3E}">
        <p14:creationId xmlns:p14="http://schemas.microsoft.com/office/powerpoint/2010/main" val="119393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lang="en-US" altLang="zh-CN" dirty="0" err="1"/>
              <a:t>AutoDL</a:t>
            </a:r>
            <a:r>
              <a:rPr lang="en-US" altLang="zh-CN" dirty="0"/>
              <a:t> Transfer Application</a:t>
            </a:r>
            <a:endParaRPr lang="en-US" dirty="0"/>
          </a:p>
        </p:txBody>
      </p:sp>
      <p:sp>
        <p:nvSpPr>
          <p:cNvPr id="3" name="Text Placeholder 2">
            <a:extLst>
              <a:ext uri="{FF2B5EF4-FFF2-40B4-BE49-F238E27FC236}">
                <a16:creationId xmlns:a16="http://schemas.microsoft.com/office/drawing/2014/main" id="{20CAB81B-211C-CC49-A47C-BCAA79E39CC7}"/>
              </a:ext>
            </a:extLst>
          </p:cNvPr>
          <p:cNvSpPr>
            <a:spLocks noGrp="1"/>
          </p:cNvSpPr>
          <p:nvPr>
            <p:ph type="body" idx="1"/>
          </p:nvPr>
        </p:nvSpPr>
        <p:spPr/>
        <p:txBody>
          <a:bodyPr/>
          <a:lstStyle/>
          <a:p>
            <a:pPr>
              <a:lnSpc>
                <a:spcPct val="150000"/>
              </a:lnSpc>
              <a:buFont typeface="Wingdings" pitchFamily="2" charset="2"/>
              <a:buChar char="l"/>
            </a:pPr>
            <a:r>
              <a:rPr lang="en-US" sz="2800" dirty="0" err="1"/>
              <a:t>AutoDL</a:t>
            </a:r>
            <a:r>
              <a:rPr lang="en-US" sz="2800" dirty="0"/>
              <a:t> </a:t>
            </a:r>
            <a:r>
              <a:rPr lang="en-US" altLang="zh-CN" sz="2800" dirty="0"/>
              <a:t>Transfer has been used in multiple Baidu products and services</a:t>
            </a:r>
          </a:p>
          <a:p>
            <a:pPr>
              <a:lnSpc>
                <a:spcPct val="150000"/>
              </a:lnSpc>
              <a:buFont typeface="Wingdings" pitchFamily="2" charset="2"/>
              <a:buChar char="l"/>
            </a:pPr>
            <a:r>
              <a:rPr lang="en-US" altLang="zh-CN" sz="2800" dirty="0"/>
              <a:t>Over 1 million calls per month</a:t>
            </a:r>
            <a:endParaRPr lang="en-US" dirty="0"/>
          </a:p>
        </p:txBody>
      </p:sp>
      <p:sp>
        <p:nvSpPr>
          <p:cNvPr id="4" name="圆角矩形">
            <a:extLst>
              <a:ext uri="{FF2B5EF4-FFF2-40B4-BE49-F238E27FC236}">
                <a16:creationId xmlns:a16="http://schemas.microsoft.com/office/drawing/2014/main" id="{8B0B845F-EF4C-6048-BB5A-E952BF35970B}"/>
              </a:ext>
            </a:extLst>
          </p:cNvPr>
          <p:cNvSpPr/>
          <p:nvPr/>
        </p:nvSpPr>
        <p:spPr>
          <a:xfrm>
            <a:off x="1775520" y="3429000"/>
            <a:ext cx="3012998" cy="1075639"/>
          </a:xfrm>
          <a:prstGeom prst="roundRect">
            <a:avLst>
              <a:gd name="adj" fmla="val 2068"/>
            </a:avLst>
          </a:prstGeom>
          <a:solidFill>
            <a:schemeClr val="tx1"/>
          </a:solidFill>
          <a:ln w="12700">
            <a:miter lim="400000"/>
          </a:ln>
          <a:effectLst>
            <a:outerShdw blurRad="50800" dist="50800" dir="5400000" algn="ctr" rotWithShape="0">
              <a:schemeClr val="tx2">
                <a:lumMod val="60000"/>
                <a:lumOff val="40000"/>
              </a:schemeClr>
            </a:outerShdw>
          </a:effectLst>
        </p:spPr>
        <p:txBody>
          <a:bodyPr lIns="0" tIns="0" rIns="0" bIns="0" anchor="ctr"/>
          <a:lstStyle/>
          <a:p>
            <a:pPr algn="ctr" defTabSz="825500"/>
            <a:r>
              <a:rPr lang="en-US" altLang="zh-CN" sz="2400" dirty="0" err="1">
                <a:solidFill>
                  <a:schemeClr val="tx2">
                    <a:lumMod val="20000"/>
                    <a:lumOff val="80000"/>
                  </a:schemeClr>
                </a:solidFill>
                <a:latin typeface="微软雅黑" panose="020B0503020204020204" pitchFamily="34" charset="-122"/>
                <a:ea typeface="微软雅黑" panose="020B0503020204020204" pitchFamily="34" charset="-122"/>
              </a:rPr>
              <a:t>EasyDL</a:t>
            </a:r>
            <a:endParaRPr lang="en-US" altLang="zh-CN" sz="2400" dirty="0">
              <a:solidFill>
                <a:schemeClr val="tx2">
                  <a:lumMod val="20000"/>
                  <a:lumOff val="80000"/>
                </a:schemeClr>
              </a:solidFill>
              <a:latin typeface="微软雅黑" panose="020B0503020204020204" pitchFamily="34" charset="-122"/>
              <a:ea typeface="微软雅黑" panose="020B0503020204020204" pitchFamily="34" charset="-122"/>
            </a:endParaRPr>
          </a:p>
          <a:p>
            <a:pPr algn="ctr" defTabSz="825500"/>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http://</a:t>
            </a:r>
            <a:r>
              <a:rPr lang="en-US" altLang="zh-CN" dirty="0" err="1">
                <a:solidFill>
                  <a:schemeClr val="tx2">
                    <a:lumMod val="20000"/>
                    <a:lumOff val="80000"/>
                  </a:schemeClr>
                </a:solidFill>
                <a:latin typeface="微软雅黑" panose="020B0503020204020204" pitchFamily="34" charset="-122"/>
                <a:ea typeface="微软雅黑" panose="020B0503020204020204" pitchFamily="34" charset="-122"/>
              </a:rPr>
              <a:t>ai.baidu.com</a:t>
            </a:r>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a:t>
            </a:r>
            <a:r>
              <a:rPr lang="en-US" altLang="zh-CN" dirty="0" err="1">
                <a:solidFill>
                  <a:schemeClr val="tx2">
                    <a:lumMod val="20000"/>
                    <a:lumOff val="80000"/>
                  </a:schemeClr>
                </a:solidFill>
                <a:latin typeface="微软雅黑" panose="020B0503020204020204" pitchFamily="34" charset="-122"/>
                <a:ea typeface="微软雅黑" panose="020B0503020204020204" pitchFamily="34" charset="-122"/>
              </a:rPr>
              <a:t>ezdl</a:t>
            </a:r>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a:t>
            </a:r>
          </a:p>
        </p:txBody>
      </p:sp>
      <p:sp>
        <p:nvSpPr>
          <p:cNvPr id="5" name="圆角矩形">
            <a:extLst>
              <a:ext uri="{FF2B5EF4-FFF2-40B4-BE49-F238E27FC236}">
                <a16:creationId xmlns:a16="http://schemas.microsoft.com/office/drawing/2014/main" id="{E6FA1FD9-C1DC-514F-B5AA-ADEBD226FD47}"/>
              </a:ext>
            </a:extLst>
          </p:cNvPr>
          <p:cNvSpPr/>
          <p:nvPr/>
        </p:nvSpPr>
        <p:spPr>
          <a:xfrm>
            <a:off x="6816080" y="3429000"/>
            <a:ext cx="2851881" cy="1075639"/>
          </a:xfrm>
          <a:prstGeom prst="roundRect">
            <a:avLst>
              <a:gd name="adj" fmla="val 2068"/>
            </a:avLst>
          </a:prstGeom>
          <a:solidFill>
            <a:schemeClr val="tx1"/>
          </a:solidFill>
          <a:ln w="12700">
            <a:miter lim="400000"/>
          </a:ln>
        </p:spPr>
        <p:txBody>
          <a:bodyPr lIns="0" tIns="0" rIns="0" bIns="0" anchor="ctr"/>
          <a:lstStyle/>
          <a:p>
            <a:pPr algn="ctr" defTabSz="825500"/>
            <a:r>
              <a:rPr lang="en-US" altLang="zh-CN" sz="2400" dirty="0" err="1">
                <a:solidFill>
                  <a:schemeClr val="tx2">
                    <a:lumMod val="20000"/>
                    <a:lumOff val="80000"/>
                  </a:schemeClr>
                </a:solidFill>
                <a:latin typeface="微软雅黑" panose="020B0503020204020204" pitchFamily="34" charset="-122"/>
                <a:ea typeface="微软雅黑" panose="020B0503020204020204" pitchFamily="34" charset="-122"/>
              </a:rPr>
              <a:t>AIStudio</a:t>
            </a:r>
            <a:endParaRPr lang="en-US" altLang="zh-CN" sz="2400" dirty="0">
              <a:solidFill>
                <a:schemeClr val="tx2">
                  <a:lumMod val="20000"/>
                  <a:lumOff val="80000"/>
                </a:schemeClr>
              </a:solidFill>
              <a:latin typeface="微软雅黑" panose="020B0503020204020204" pitchFamily="34" charset="-122"/>
              <a:ea typeface="微软雅黑" panose="020B0503020204020204" pitchFamily="34" charset="-122"/>
            </a:endParaRPr>
          </a:p>
          <a:p>
            <a:pPr algn="ctr" defTabSz="825500"/>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http://</a:t>
            </a:r>
            <a:r>
              <a:rPr lang="en-US" altLang="zh-CN" dirty="0" err="1">
                <a:solidFill>
                  <a:schemeClr val="tx2">
                    <a:lumMod val="20000"/>
                    <a:lumOff val="80000"/>
                  </a:schemeClr>
                </a:solidFill>
                <a:latin typeface="微软雅黑" panose="020B0503020204020204" pitchFamily="34" charset="-122"/>
                <a:ea typeface="微软雅黑" panose="020B0503020204020204" pitchFamily="34" charset="-122"/>
              </a:rPr>
              <a:t>aistudio.baidu.com</a:t>
            </a:r>
            <a:endParaRPr lang="en-US" altLang="zh-CN"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
        <p:nvSpPr>
          <p:cNvPr id="6" name="圆角矩形">
            <a:extLst>
              <a:ext uri="{FF2B5EF4-FFF2-40B4-BE49-F238E27FC236}">
                <a16:creationId xmlns:a16="http://schemas.microsoft.com/office/drawing/2014/main" id="{74889322-529C-5141-BDD5-067C650F4F35}"/>
              </a:ext>
            </a:extLst>
          </p:cNvPr>
          <p:cNvSpPr/>
          <p:nvPr/>
        </p:nvSpPr>
        <p:spPr>
          <a:xfrm>
            <a:off x="1343472" y="5229200"/>
            <a:ext cx="3888432" cy="1075639"/>
          </a:xfrm>
          <a:prstGeom prst="roundRect">
            <a:avLst>
              <a:gd name="adj" fmla="val 2068"/>
            </a:avLst>
          </a:prstGeom>
          <a:solidFill>
            <a:schemeClr val="tx1"/>
          </a:solidFill>
          <a:ln w="12700">
            <a:miter lim="400000"/>
          </a:ln>
        </p:spPr>
        <p:txBody>
          <a:bodyPr lIns="0" tIns="0" rIns="0" bIns="0" anchor="ctr"/>
          <a:lstStyle/>
          <a:p>
            <a:pPr algn="ctr" defTabSz="825500"/>
            <a:r>
              <a:rPr lang="en-US" altLang="zh-CN" sz="2400" dirty="0">
                <a:solidFill>
                  <a:schemeClr val="tx2">
                    <a:lumMod val="20000"/>
                    <a:lumOff val="80000"/>
                  </a:schemeClr>
                </a:solidFill>
                <a:latin typeface="微软雅黑" panose="020B0503020204020204" pitchFamily="34" charset="-122"/>
                <a:ea typeface="微软雅黑" panose="020B0503020204020204" pitchFamily="34" charset="-122"/>
              </a:rPr>
              <a:t>Jarvis</a:t>
            </a:r>
          </a:p>
          <a:p>
            <a:pPr algn="ctr" defTabSz="825500"/>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http://</a:t>
            </a:r>
            <a:r>
              <a:rPr lang="en-US" altLang="zh-CN" dirty="0" err="1">
                <a:solidFill>
                  <a:schemeClr val="tx2">
                    <a:lumMod val="20000"/>
                    <a:lumOff val="80000"/>
                  </a:schemeClr>
                </a:solidFill>
                <a:latin typeface="微软雅黑" panose="020B0503020204020204" pitchFamily="34" charset="-122"/>
                <a:ea typeface="微软雅黑" panose="020B0503020204020204" pitchFamily="34" charset="-122"/>
              </a:rPr>
              <a:t>di.baidu.com</a:t>
            </a:r>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/product/</a:t>
            </a:r>
            <a:r>
              <a:rPr lang="en-US" altLang="zh-CN" dirty="0" err="1">
                <a:solidFill>
                  <a:schemeClr val="tx2">
                    <a:lumMod val="20000"/>
                    <a:lumOff val="80000"/>
                  </a:schemeClr>
                </a:solidFill>
                <a:latin typeface="微软雅黑" panose="020B0503020204020204" pitchFamily="34" charset="-122"/>
                <a:ea typeface="微软雅黑" panose="020B0503020204020204" pitchFamily="34" charset="-122"/>
              </a:rPr>
              <a:t>jarvis?castk</a:t>
            </a:r>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=LTE%3D#solution-sec0</a:t>
            </a:r>
          </a:p>
        </p:txBody>
      </p:sp>
      <p:sp>
        <p:nvSpPr>
          <p:cNvPr id="7" name="圆角矩形">
            <a:extLst>
              <a:ext uri="{FF2B5EF4-FFF2-40B4-BE49-F238E27FC236}">
                <a16:creationId xmlns:a16="http://schemas.microsoft.com/office/drawing/2014/main" id="{74889322-529C-5141-BDD5-067C650F4F35}"/>
              </a:ext>
            </a:extLst>
          </p:cNvPr>
          <p:cNvSpPr/>
          <p:nvPr/>
        </p:nvSpPr>
        <p:spPr>
          <a:xfrm>
            <a:off x="6456040" y="5229200"/>
            <a:ext cx="3766988" cy="1075639"/>
          </a:xfrm>
          <a:prstGeom prst="roundRect">
            <a:avLst>
              <a:gd name="adj" fmla="val 2068"/>
            </a:avLst>
          </a:prstGeom>
          <a:solidFill>
            <a:schemeClr val="tx1"/>
          </a:solidFill>
          <a:ln w="12700">
            <a:miter lim="400000"/>
          </a:ln>
        </p:spPr>
        <p:txBody>
          <a:bodyPr lIns="0" tIns="0" rIns="0" bIns="0" anchor="ctr"/>
          <a:lstStyle/>
          <a:p>
            <a:pPr algn="ctr" defTabSz="825500"/>
            <a:r>
              <a:rPr lang="zh-CN" altLang="zh-CN" sz="2400" dirty="0">
                <a:solidFill>
                  <a:schemeClr val="tx2">
                    <a:lumMod val="20000"/>
                    <a:lumOff val="80000"/>
                  </a:schemeClr>
                </a:solidFill>
                <a:latin typeface="微软雅黑" panose="020B0503020204020204" pitchFamily="34" charset="-122"/>
                <a:ea typeface="微软雅黑" panose="020B0503020204020204" pitchFamily="34" charset="-122"/>
              </a:rPr>
              <a:t>B</a:t>
            </a:r>
            <a:r>
              <a:rPr lang="en-US" altLang="zh-CN" sz="2400" dirty="0" err="1">
                <a:solidFill>
                  <a:schemeClr val="tx2">
                    <a:lumMod val="20000"/>
                    <a:lumOff val="80000"/>
                  </a:schemeClr>
                </a:solidFill>
                <a:latin typeface="微软雅黑" panose="020B0503020204020204" pitchFamily="34" charset="-122"/>
                <a:ea typeface="微软雅黑" panose="020B0503020204020204" pitchFamily="34" charset="-122"/>
              </a:rPr>
              <a:t>aidu</a:t>
            </a:r>
            <a:r>
              <a:rPr lang="zh-CN" altLang="en-US" sz="2400" dirty="0">
                <a:solidFill>
                  <a:schemeClr val="tx2">
                    <a:lumMod val="20000"/>
                    <a:lumOff val="80000"/>
                  </a:schemeClr>
                </a:solidFill>
                <a:latin typeface="微软雅黑" panose="020B0503020204020204" pitchFamily="34" charset="-122"/>
                <a:ea typeface="微软雅黑" panose="020B0503020204020204" pitchFamily="34" charset="-122"/>
              </a:rPr>
              <a:t> </a:t>
            </a:r>
            <a:r>
              <a:rPr lang="zh-CN" altLang="zh-CN" sz="2400" dirty="0">
                <a:solidFill>
                  <a:schemeClr val="tx2">
                    <a:lumMod val="20000"/>
                    <a:lumOff val="80000"/>
                  </a:schemeClr>
                </a:solidFill>
                <a:latin typeface="微软雅黑" panose="020B0503020204020204" pitchFamily="34" charset="-122"/>
                <a:ea typeface="微软雅黑" panose="020B0503020204020204" pitchFamily="34" charset="-122"/>
              </a:rPr>
              <a:t>C</a:t>
            </a:r>
            <a:r>
              <a:rPr lang="en-US" altLang="zh-CN" sz="2400" dirty="0">
                <a:solidFill>
                  <a:schemeClr val="tx2">
                    <a:lumMod val="20000"/>
                    <a:lumOff val="80000"/>
                  </a:schemeClr>
                </a:solidFill>
                <a:latin typeface="微软雅黑" panose="020B0503020204020204" pitchFamily="34" charset="-122"/>
                <a:ea typeface="微软雅黑" panose="020B0503020204020204" pitchFamily="34" charset="-122"/>
              </a:rPr>
              <a:t>loud</a:t>
            </a:r>
            <a:r>
              <a:rPr lang="zh-CN" altLang="en-US" sz="2400" dirty="0">
                <a:solidFill>
                  <a:schemeClr val="tx2">
                    <a:lumMod val="20000"/>
                    <a:lumOff val="80000"/>
                  </a:schemeClr>
                </a:solidFill>
                <a:latin typeface="微软雅黑" panose="020B0503020204020204" pitchFamily="34" charset="-122"/>
                <a:ea typeface="微软雅黑" panose="020B0503020204020204" pitchFamily="34" charset="-122"/>
              </a:rPr>
              <a:t> </a:t>
            </a:r>
            <a:r>
              <a:rPr lang="en-US" altLang="zh-CN" sz="2400" dirty="0">
                <a:solidFill>
                  <a:schemeClr val="tx2">
                    <a:lumMod val="20000"/>
                    <a:lumOff val="80000"/>
                  </a:schemeClr>
                </a:solidFill>
                <a:latin typeface="微软雅黑" panose="020B0503020204020204" pitchFamily="34" charset="-122"/>
                <a:ea typeface="微软雅黑" panose="020B0503020204020204" pitchFamily="34" charset="-122"/>
              </a:rPr>
              <a:t>ML</a:t>
            </a:r>
          </a:p>
          <a:p>
            <a:pPr algn="ctr" defTabSz="825500"/>
            <a:r>
              <a:rPr lang="en-US" altLang="zh-CN" dirty="0">
                <a:solidFill>
                  <a:schemeClr val="tx2">
                    <a:lumMod val="20000"/>
                    <a:lumOff val="80000"/>
                  </a:schemeClr>
                </a:solidFill>
                <a:latin typeface="微软雅黑" panose="020B0503020204020204" pitchFamily="34" charset="-122"/>
                <a:ea typeface="微软雅黑" panose="020B0503020204020204" pitchFamily="34" charset="-122"/>
              </a:rPr>
              <a:t>https://console.bce.baidu.com/bml/#/bml/autoDL</a:t>
            </a:r>
            <a:endParaRPr lang="zh-CN" altLang="en-US" dirty="0">
              <a:solidFill>
                <a:schemeClr val="tx2">
                  <a:lumMod val="20000"/>
                  <a:lumOff val="8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430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125C25F-E54D-446D-A76B-195CF7A9033F}"/>
              </a:ext>
            </a:extLst>
          </p:cNvPr>
          <p:cNvSpPr/>
          <p:nvPr/>
        </p:nvSpPr>
        <p:spPr>
          <a:xfrm>
            <a:off x="335361" y="1236132"/>
            <a:ext cx="10972800" cy="7386638"/>
          </a:xfrm>
          <a:prstGeom prst="rect">
            <a:avLst/>
          </a:prstGeom>
        </p:spPr>
        <p:txBody>
          <a:bodyPr wrap="square">
            <a:spAutoFit/>
          </a:bodyPr>
          <a:lstStyle/>
          <a:p>
            <a:pPr marL="342900" indent="-342900">
              <a:buFont typeface="Wingdings" pitchFamily="2" charset="2"/>
              <a:buChar char="l"/>
            </a:pPr>
            <a:r>
              <a:rPr kumimoji="1" lang="zh-CN" altLang="en-US" sz="2400" dirty="0">
                <a:latin typeface="Microsoft YaHei" panose="020B0503020204020204" pitchFamily="34" charset="-122"/>
                <a:ea typeface="Microsoft YaHei" panose="020B0503020204020204" pitchFamily="34" charset="-122"/>
                <a:sym typeface="微软雅黑" panose="020B0503020204020204" charset="-122"/>
              </a:rPr>
              <a:t>A</a:t>
            </a:r>
            <a:r>
              <a:rPr kumimoji="1" lang="en-US" altLang="zh-CN" sz="2400" dirty="0" err="1">
                <a:latin typeface="Microsoft YaHei" panose="020B0503020204020204" pitchFamily="34" charset="-122"/>
                <a:ea typeface="Microsoft YaHei" panose="020B0503020204020204" pitchFamily="34" charset="-122"/>
                <a:sym typeface="微软雅黑" panose="020B0503020204020204" charset="-122"/>
              </a:rPr>
              <a:t>utoDL</a:t>
            </a:r>
            <a:r>
              <a:rPr kumimoji="1" lang="en-US" altLang="zh-CN" sz="2400" dirty="0">
                <a:latin typeface="Microsoft YaHei" panose="020B0503020204020204" pitchFamily="34" charset="-122"/>
                <a:ea typeface="Microsoft YaHei" panose="020B0503020204020204" pitchFamily="34" charset="-122"/>
                <a:sym typeface="微软雅黑" panose="020B0503020204020204" charset="-122"/>
              </a:rPr>
              <a:t>-Transfer achieves significant improvements on numerous real world projects</a:t>
            </a:r>
            <a:endParaRPr kumimoji="1" lang="en-US" altLang="ja-JP" dirty="0">
              <a:ea typeface="Microsoft YaHei" panose="020B0503020204020204" pitchFamily="34" charset="-122"/>
            </a:endParaRP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br>
              <a:rPr lang="en-US" altLang="zh-CN" dirty="0"/>
            </a:br>
            <a:endParaRPr lang="en-US" altLang="zh-CN" dirty="0"/>
          </a:p>
          <a:p>
            <a:endParaRPr lang="en-US" altLang="zh-CN" dirty="0"/>
          </a:p>
          <a:p>
            <a:endParaRPr lang="en-US" altLang="zh-CN" dirty="0"/>
          </a:p>
          <a:p>
            <a:endParaRPr lang="en-US" altLang="zh-CN" dirty="0"/>
          </a:p>
          <a:p>
            <a:endParaRPr kumimoji="1" lang="en-US" altLang="ja-JP" dirty="0">
              <a:ea typeface="Microsoft YaHei" panose="020B0503020204020204" pitchFamily="34" charset="-122"/>
            </a:endParaRPr>
          </a:p>
          <a:p>
            <a:pPr lvl="1"/>
            <a:endParaRPr kumimoji="1" lang="en-US" altLang="zh-CN" dirty="0">
              <a:ea typeface="Microsoft YaHei" panose="020B0503020204020204" pitchFamily="34" charset="-122"/>
            </a:endParaRPr>
          </a:p>
          <a:p>
            <a:pPr marL="342900" indent="-342900">
              <a:buFont typeface="Arial" panose="020B0604020202020204" pitchFamily="34" charset="0"/>
              <a:buChar char="•"/>
            </a:pPr>
            <a:endParaRPr kumimoji="1" lang="zh-CN" altLang="en-US" sz="24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a:p>
            <a:endParaRPr kumimoji="1" lang="en-US" altLang="zh-CN" sz="2400" dirty="0">
              <a:solidFill>
                <a:schemeClr val="bg2">
                  <a:lumMod val="10000"/>
                </a:schemeClr>
              </a:solidFill>
              <a:latin typeface="Helvetica"/>
              <a:cs typeface="Helvetica"/>
            </a:endParaRPr>
          </a:p>
        </p:txBody>
      </p:sp>
      <p:graphicFrame>
        <p:nvGraphicFramePr>
          <p:cNvPr id="13" name="图表 12"/>
          <p:cNvGraphicFramePr/>
          <p:nvPr>
            <p:extLst>
              <p:ext uri="{D42A27DB-BD31-4B8C-83A1-F6EECF244321}">
                <p14:modId xmlns:p14="http://schemas.microsoft.com/office/powerpoint/2010/main" val="414877603"/>
              </p:ext>
            </p:extLst>
          </p:nvPr>
        </p:nvGraphicFramePr>
        <p:xfrm>
          <a:off x="304799" y="1844824"/>
          <a:ext cx="11582401"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文本框 13"/>
          <p:cNvSpPr txBox="1"/>
          <p:nvPr/>
        </p:nvSpPr>
        <p:spPr>
          <a:xfrm>
            <a:off x="3175754" y="5877272"/>
            <a:ext cx="6531241" cy="954107"/>
          </a:xfrm>
          <a:prstGeom prst="rect">
            <a:avLst/>
          </a:prstGeom>
          <a:noFill/>
        </p:spPr>
        <p:txBody>
          <a:bodyPr wrap="square" rtlCol="0">
            <a:spAutoFit/>
          </a:bodyPr>
          <a:lstStyle/>
          <a:p>
            <a:r>
              <a:rPr kumimoji="1" lang="en-US" altLang="zh-CN" sz="1400" dirty="0">
                <a:solidFill>
                  <a:schemeClr val="accent1"/>
                </a:solidFill>
              </a:rPr>
              <a:t>Baseline</a:t>
            </a:r>
            <a:r>
              <a:rPr kumimoji="1" lang="zh-CN" altLang="en-US" sz="1400" dirty="0">
                <a:solidFill>
                  <a:schemeClr val="accent1"/>
                </a:solidFill>
              </a:rPr>
              <a:t>：</a:t>
            </a:r>
            <a:r>
              <a:rPr kumimoji="1" lang="zh-CN" altLang="zh-CN" sz="1400" dirty="0">
                <a:solidFill>
                  <a:schemeClr val="accent1"/>
                </a:solidFill>
              </a:rPr>
              <a:t>I</a:t>
            </a:r>
            <a:r>
              <a:rPr kumimoji="1" lang="en-US" altLang="zh-CN" sz="1400" dirty="0" err="1">
                <a:solidFill>
                  <a:schemeClr val="accent1"/>
                </a:solidFill>
              </a:rPr>
              <a:t>nception</a:t>
            </a:r>
            <a:r>
              <a:rPr kumimoji="1" lang="zh-CN" altLang="en-US" sz="1400" dirty="0">
                <a:solidFill>
                  <a:schemeClr val="accent1"/>
                </a:solidFill>
              </a:rPr>
              <a:t> </a:t>
            </a:r>
            <a:r>
              <a:rPr kumimoji="1" lang="en-US" altLang="zh-CN" sz="1400" dirty="0">
                <a:solidFill>
                  <a:schemeClr val="accent1"/>
                </a:solidFill>
              </a:rPr>
              <a:t>v3+Fine-tuning</a:t>
            </a:r>
          </a:p>
          <a:p>
            <a:r>
              <a:rPr kumimoji="1" lang="en-US" altLang="zh-CN" sz="1400" dirty="0" err="1">
                <a:solidFill>
                  <a:schemeClr val="accent1"/>
                </a:solidFill>
              </a:rPr>
              <a:t>AutoDL</a:t>
            </a:r>
            <a:r>
              <a:rPr kumimoji="1" lang="en-US" altLang="zh-CN" sz="1400" dirty="0">
                <a:solidFill>
                  <a:schemeClr val="accent1"/>
                </a:solidFill>
              </a:rPr>
              <a:t> Static Model</a:t>
            </a:r>
            <a:r>
              <a:rPr kumimoji="1" lang="zh-CN" altLang="zh-CN" sz="1400" dirty="0">
                <a:solidFill>
                  <a:schemeClr val="accent1"/>
                </a:solidFill>
              </a:rPr>
              <a:t>：</a:t>
            </a:r>
            <a:r>
              <a:rPr kumimoji="1" lang="en-US" altLang="zh-CN" sz="1400" dirty="0" err="1">
                <a:solidFill>
                  <a:schemeClr val="accent1"/>
                </a:solidFill>
              </a:rPr>
              <a:t>AutoDL</a:t>
            </a:r>
            <a:r>
              <a:rPr kumimoji="1" lang="en-US" altLang="zh-CN" sz="1400" dirty="0">
                <a:solidFill>
                  <a:schemeClr val="accent1"/>
                </a:solidFill>
              </a:rPr>
              <a:t> searches a model architecture from one dataset and then directly use it on another dataset</a:t>
            </a:r>
          </a:p>
          <a:p>
            <a:r>
              <a:rPr kumimoji="1" lang="en-US" altLang="zh-CN" sz="1400" dirty="0" err="1">
                <a:solidFill>
                  <a:schemeClr val="accent1"/>
                </a:solidFill>
              </a:rPr>
              <a:t>AutoDL</a:t>
            </a:r>
            <a:r>
              <a:rPr kumimoji="1" lang="en-US" altLang="zh-CN" sz="1400" dirty="0">
                <a:solidFill>
                  <a:schemeClr val="accent1"/>
                </a:solidFill>
              </a:rPr>
              <a:t> Dynamic Model</a:t>
            </a:r>
            <a:r>
              <a:rPr kumimoji="1" lang="zh-CN" altLang="zh-CN" sz="1400" dirty="0">
                <a:solidFill>
                  <a:schemeClr val="accent1"/>
                </a:solidFill>
              </a:rPr>
              <a:t>：</a:t>
            </a:r>
            <a:r>
              <a:rPr kumimoji="1" lang="en-US" altLang="zh-CN" sz="1400" dirty="0" err="1">
                <a:solidFill>
                  <a:schemeClr val="accent1"/>
                </a:solidFill>
              </a:rPr>
              <a:t>AutoDL</a:t>
            </a:r>
            <a:r>
              <a:rPr kumimoji="1" lang="en-US" altLang="zh-CN" sz="1400" dirty="0">
                <a:solidFill>
                  <a:schemeClr val="accent1"/>
                </a:solidFill>
              </a:rPr>
              <a:t> searches the best model on each dataset</a:t>
            </a:r>
            <a:endParaRPr kumimoji="1" lang="zh-CN" altLang="en-US" sz="1400" dirty="0">
              <a:solidFill>
                <a:schemeClr val="accent1"/>
              </a:solidFill>
            </a:endParaRPr>
          </a:p>
        </p:txBody>
      </p:sp>
      <p:sp>
        <p:nvSpPr>
          <p:cNvPr id="10"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lang="en-US" altLang="zh-CN" dirty="0" err="1">
                <a:solidFill>
                  <a:srgbClr val="0070C0"/>
                </a:solidFill>
              </a:rPr>
              <a:t>AutoDL</a:t>
            </a:r>
            <a:r>
              <a:rPr lang="en-US" altLang="zh-CN" dirty="0">
                <a:solidFill>
                  <a:srgbClr val="0070C0"/>
                </a:solidFill>
              </a:rPr>
              <a:t> Transfer</a:t>
            </a:r>
            <a:r>
              <a:rPr lang="zh-CN" altLang="en-US" dirty="0">
                <a:solidFill>
                  <a:srgbClr val="0070C0"/>
                </a:solidFill>
              </a:rPr>
              <a:t> </a:t>
            </a:r>
            <a:r>
              <a:rPr lang="en-US" altLang="zh-CN" dirty="0">
                <a:solidFill>
                  <a:srgbClr val="0070C0"/>
                </a:solidFill>
              </a:rPr>
              <a:t>Application</a:t>
            </a:r>
            <a:endParaRPr lang="en-US" altLang="en-US" dirty="0">
              <a:solidFill>
                <a:srgbClr val="0070C0"/>
              </a:solidFill>
            </a:endParaRPr>
          </a:p>
        </p:txBody>
      </p:sp>
    </p:spTree>
    <p:extLst>
      <p:ext uri="{BB962C8B-B14F-4D97-AF65-F5344CB8AC3E}">
        <p14:creationId xmlns:p14="http://schemas.microsoft.com/office/powerpoint/2010/main" val="1433785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335360" y="164637"/>
            <a:ext cx="10972800" cy="672075"/>
          </a:xfrm>
          <a:prstGeom prst="rect">
            <a:avLst/>
          </a:prstGeom>
        </p:spPr>
        <p:txBody>
          <a:bodyPr vert="horz" lIns="91425" tIns="45713" rIns="91425" bIns="45713" rtlCol="0" anchor="ctr">
            <a:noAutofit/>
          </a:bodyPr>
          <a:lstStyle>
            <a:lvl1pPr>
              <a:lnSpc>
                <a:spcPct val="90000"/>
              </a:lnSpc>
              <a:spcBef>
                <a:spcPct val="0"/>
              </a:spcBef>
              <a:buNone/>
              <a:defRPr sz="2800" b="1">
                <a:solidFill>
                  <a:srgbClr val="0070C0"/>
                </a:solidFill>
                <a:latin typeface="微软雅黑" pitchFamily="34" charset="-122"/>
                <a:ea typeface="微软雅黑" pitchFamily="34" charset="-122"/>
                <a:cs typeface="+mj-cs"/>
              </a:defRPr>
            </a:lvl1pPr>
          </a:lstStyle>
          <a:p>
            <a:r>
              <a:rPr lang="en-US" altLang="zh-CN" dirty="0" err="1"/>
              <a:t>AutoDL</a:t>
            </a:r>
            <a:r>
              <a:rPr lang="en-US" altLang="zh-CN" dirty="0"/>
              <a:t> Application</a:t>
            </a:r>
            <a:r>
              <a:rPr lang="zh-CN" altLang="en-US" dirty="0"/>
              <a:t> </a:t>
            </a:r>
            <a:r>
              <a:rPr lang="en-US" altLang="zh-CN" dirty="0"/>
              <a:t>I: Semantic Analysis</a:t>
            </a:r>
            <a:endParaRPr lang="en-US" dirty="0"/>
          </a:p>
        </p:txBody>
      </p:sp>
      <p:sp>
        <p:nvSpPr>
          <p:cNvPr id="14" name="内容占位符 2">
            <a:extLst>
              <a:ext uri="{FF2B5EF4-FFF2-40B4-BE49-F238E27FC236}">
                <a16:creationId xmlns:a16="http://schemas.microsoft.com/office/drawing/2014/main" id="{412598F8-C70F-F347-A25A-28E00673BDF1}"/>
              </a:ext>
            </a:extLst>
          </p:cNvPr>
          <p:cNvSpPr txBox="1">
            <a:spLocks/>
          </p:cNvSpPr>
          <p:nvPr/>
        </p:nvSpPr>
        <p:spPr>
          <a:xfrm>
            <a:off x="434864" y="739569"/>
            <a:ext cx="11449272" cy="37769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l"/>
            </a:pPr>
            <a:r>
              <a:rPr lang="en-US" altLang="zh-CN" sz="2400" dirty="0">
                <a:solidFill>
                  <a:prstClr val="black"/>
                </a:solidFill>
                <a:ea typeface="微软雅黑" panose="020B0503020204020204" pitchFamily="34" charset="-122"/>
                <a:sym typeface="微软雅黑" panose="020B0503020204020204" charset="-122"/>
              </a:rPr>
              <a:t>Industrial production: Products defects labeling (Semantic analysis task)</a:t>
            </a:r>
          </a:p>
          <a:p>
            <a:pPr>
              <a:lnSpc>
                <a:spcPct val="150000"/>
              </a:lnSpc>
              <a:buFont typeface="Wingdings" pitchFamily="2" charset="2"/>
              <a:buChar char="l"/>
            </a:pPr>
            <a:r>
              <a:rPr lang="en-US" altLang="zh-CN" sz="2400" dirty="0" err="1">
                <a:solidFill>
                  <a:prstClr val="black"/>
                </a:solidFill>
                <a:ea typeface="微软雅黑" panose="020B0503020204020204" pitchFamily="34" charset="-122"/>
                <a:sym typeface="微软雅黑" panose="020B0503020204020204" charset="-122"/>
              </a:rPr>
              <a:t>AutoDL</a:t>
            </a:r>
            <a:r>
              <a:rPr lang="en-US" altLang="zh-CN" sz="2400" dirty="0">
                <a:solidFill>
                  <a:prstClr val="black"/>
                </a:solidFill>
                <a:ea typeface="微软雅黑" panose="020B0503020204020204" pitchFamily="34" charset="-122"/>
                <a:sym typeface="微软雅黑" panose="020B0503020204020204" charset="-122"/>
              </a:rPr>
              <a:t> improves mean</a:t>
            </a:r>
            <a:r>
              <a:rPr lang="zh-CN" altLang="en-US" sz="2400" dirty="0">
                <a:solidFill>
                  <a:prstClr val="black"/>
                </a:solidFill>
                <a:ea typeface="微软雅黑" panose="020B0503020204020204" pitchFamily="34" charset="-122"/>
                <a:sym typeface="微软雅黑" panose="020B0503020204020204" charset="-122"/>
              </a:rPr>
              <a:t> </a:t>
            </a:r>
            <a:r>
              <a:rPr lang="en-US" altLang="zh-CN" sz="2400" dirty="0">
                <a:solidFill>
                  <a:prstClr val="black"/>
                </a:solidFill>
                <a:ea typeface="微软雅黑" panose="020B0503020204020204" pitchFamily="34" charset="-122"/>
                <a:sym typeface="微软雅黑" panose="020B0503020204020204" charset="-122"/>
              </a:rPr>
              <a:t>IOU from 0.66 to 0.69</a:t>
            </a:r>
          </a:p>
          <a:p>
            <a:pPr marL="457200" lvl="1" indent="0">
              <a:buNone/>
            </a:pPr>
            <a:endParaRPr kumimoji="1" lang="en-US" altLang="ja-JP" sz="1400" dirty="0">
              <a:latin typeface="+mj-lt"/>
              <a:ea typeface="Microsoft YaHei" panose="020B0503020204020204" pitchFamily="34" charset="-122"/>
            </a:endParaRPr>
          </a:p>
          <a:p>
            <a:pPr lvl="1"/>
            <a:endParaRPr lang="en-US" sz="1800" dirty="0">
              <a:latin typeface="+mj-lt"/>
            </a:endParaRPr>
          </a:p>
          <a:p>
            <a:pPr lvl="1"/>
            <a:endParaRPr lang="en-US" sz="1800" dirty="0">
              <a:latin typeface="+mj-lt"/>
            </a:endParaRPr>
          </a:p>
          <a:p>
            <a:pPr lvl="1"/>
            <a:endParaRPr lang="en-US" sz="1800" dirty="0">
              <a:latin typeface="+mj-lt"/>
            </a:endParaRPr>
          </a:p>
          <a:p>
            <a:pPr lvl="1"/>
            <a:endParaRPr lang="en-US" sz="1800" dirty="0">
              <a:latin typeface="+mj-lt"/>
            </a:endParaRPr>
          </a:p>
          <a:p>
            <a:pPr lvl="1"/>
            <a:endParaRPr lang="en-US" sz="1800" dirty="0">
              <a:latin typeface="+mj-lt"/>
            </a:endParaRPr>
          </a:p>
          <a:p>
            <a:pPr lvl="1"/>
            <a:endParaRPr lang="en-US" sz="1800" dirty="0">
              <a:latin typeface="+mj-lt"/>
            </a:endParaRPr>
          </a:p>
          <a:p>
            <a:pPr marL="0" indent="0">
              <a:buNone/>
            </a:pPr>
            <a:br>
              <a:rPr lang="en-US" sz="1800" dirty="0">
                <a:latin typeface="+mj-lt"/>
              </a:rPr>
            </a:br>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pPr marL="0" indent="0">
              <a:buNone/>
            </a:pPr>
            <a:endParaRPr kumimoji="1" lang="en-US" altLang="ja-JP" sz="1800" dirty="0">
              <a:latin typeface="+mj-lt"/>
              <a:ea typeface="Microsoft YaHei" panose="020B0503020204020204" pitchFamily="34" charset="-122"/>
            </a:endParaRPr>
          </a:p>
          <a:p>
            <a:pPr lvl="1"/>
            <a:endParaRPr kumimoji="1" lang="en-US" altLang="zh-CN" sz="1800" dirty="0">
              <a:latin typeface="+mj-lt"/>
              <a:ea typeface="Microsoft YaHei" panose="020B0503020204020204" pitchFamily="34" charset="-122"/>
            </a:endParaRPr>
          </a:p>
        </p:txBody>
      </p:sp>
      <p:pic>
        <p:nvPicPr>
          <p:cNvPr id="3" name="图片 2"/>
          <p:cNvPicPr>
            <a:picLocks noChangeAspect="1"/>
          </p:cNvPicPr>
          <p:nvPr/>
        </p:nvPicPr>
        <p:blipFill>
          <a:blip r:embed="rId3"/>
          <a:stretch>
            <a:fillRect/>
          </a:stretch>
        </p:blipFill>
        <p:spPr>
          <a:xfrm>
            <a:off x="623392" y="2706762"/>
            <a:ext cx="3236165" cy="3174524"/>
          </a:xfrm>
          <a:prstGeom prst="rect">
            <a:avLst/>
          </a:prstGeom>
        </p:spPr>
      </p:pic>
      <p:pic>
        <p:nvPicPr>
          <p:cNvPr id="4" name="图片 3"/>
          <p:cNvPicPr>
            <a:picLocks noChangeAspect="1"/>
          </p:cNvPicPr>
          <p:nvPr/>
        </p:nvPicPr>
        <p:blipFill>
          <a:blip r:embed="rId4"/>
          <a:stretch>
            <a:fillRect/>
          </a:stretch>
        </p:blipFill>
        <p:spPr>
          <a:xfrm>
            <a:off x="4295800" y="2708654"/>
            <a:ext cx="3202328" cy="3202328"/>
          </a:xfrm>
          <a:prstGeom prst="rect">
            <a:avLst/>
          </a:prstGeom>
        </p:spPr>
      </p:pic>
      <p:pic>
        <p:nvPicPr>
          <p:cNvPr id="5" name="图片 4"/>
          <p:cNvPicPr>
            <a:picLocks noChangeAspect="1"/>
          </p:cNvPicPr>
          <p:nvPr/>
        </p:nvPicPr>
        <p:blipFill>
          <a:blip r:embed="rId5"/>
          <a:stretch>
            <a:fillRect/>
          </a:stretch>
        </p:blipFill>
        <p:spPr>
          <a:xfrm>
            <a:off x="7968208" y="2708920"/>
            <a:ext cx="3196075" cy="3206253"/>
          </a:xfrm>
          <a:prstGeom prst="rect">
            <a:avLst/>
          </a:prstGeom>
        </p:spPr>
      </p:pic>
      <p:sp>
        <p:nvSpPr>
          <p:cNvPr id="6" name="文本框 5"/>
          <p:cNvSpPr txBox="1"/>
          <p:nvPr/>
        </p:nvSpPr>
        <p:spPr>
          <a:xfrm>
            <a:off x="1343472" y="6093296"/>
            <a:ext cx="2088232" cy="432048"/>
          </a:xfrm>
          <a:prstGeom prst="rect">
            <a:avLst/>
          </a:prstGeom>
          <a:solidFill>
            <a:schemeClr val="bg1"/>
          </a:solidFill>
        </p:spPr>
        <p:txBody>
          <a:bodyPr wrap="square" rtlCol="0">
            <a:noAutofit/>
          </a:bodyPr>
          <a:lstStyle/>
          <a:p>
            <a:pPr algn="l"/>
            <a:r>
              <a:rPr kumimoji="1" lang="en-US" altLang="zh-CN" dirty="0">
                <a:solidFill>
                  <a:srgbClr val="000000"/>
                </a:solidFill>
              </a:rPr>
              <a:t>Original Sample</a:t>
            </a:r>
            <a:endParaRPr kumimoji="1" lang="zh-CN" altLang="en-US" dirty="0">
              <a:solidFill>
                <a:srgbClr val="000000"/>
              </a:solidFill>
            </a:endParaRPr>
          </a:p>
        </p:txBody>
      </p:sp>
      <p:sp>
        <p:nvSpPr>
          <p:cNvPr id="10" name="文本框 9"/>
          <p:cNvSpPr txBox="1"/>
          <p:nvPr/>
        </p:nvSpPr>
        <p:spPr>
          <a:xfrm>
            <a:off x="5015880" y="6093296"/>
            <a:ext cx="1944216" cy="432048"/>
          </a:xfrm>
          <a:prstGeom prst="rect">
            <a:avLst/>
          </a:prstGeom>
          <a:solidFill>
            <a:schemeClr val="bg1"/>
          </a:solidFill>
        </p:spPr>
        <p:txBody>
          <a:bodyPr wrap="square" rtlCol="0">
            <a:noAutofit/>
          </a:bodyPr>
          <a:lstStyle/>
          <a:p>
            <a:pPr algn="l"/>
            <a:r>
              <a:rPr kumimoji="1" lang="en-US" altLang="zh-CN" dirty="0">
                <a:solidFill>
                  <a:srgbClr val="000000"/>
                </a:solidFill>
              </a:rPr>
              <a:t>Labeled by Human</a:t>
            </a:r>
            <a:endParaRPr kumimoji="1" lang="zh-CN" altLang="en-US" dirty="0">
              <a:solidFill>
                <a:srgbClr val="000000"/>
              </a:solidFill>
            </a:endParaRPr>
          </a:p>
        </p:txBody>
      </p:sp>
      <p:sp>
        <p:nvSpPr>
          <p:cNvPr id="11" name="文本框 10"/>
          <p:cNvSpPr txBox="1"/>
          <p:nvPr/>
        </p:nvSpPr>
        <p:spPr>
          <a:xfrm>
            <a:off x="8760296" y="6093296"/>
            <a:ext cx="1944216" cy="432048"/>
          </a:xfrm>
          <a:prstGeom prst="rect">
            <a:avLst/>
          </a:prstGeom>
          <a:solidFill>
            <a:schemeClr val="bg1"/>
          </a:solidFill>
        </p:spPr>
        <p:txBody>
          <a:bodyPr wrap="square" rtlCol="0">
            <a:noAutofit/>
          </a:bodyPr>
          <a:lstStyle/>
          <a:p>
            <a:pPr algn="l"/>
            <a:r>
              <a:rPr kumimoji="1" lang="en-US" altLang="zh-CN" dirty="0">
                <a:solidFill>
                  <a:srgbClr val="000000"/>
                </a:solidFill>
              </a:rPr>
              <a:t>Labeled by </a:t>
            </a:r>
            <a:r>
              <a:rPr kumimoji="1" lang="en-US" altLang="zh-CN" dirty="0" err="1">
                <a:solidFill>
                  <a:srgbClr val="000000"/>
                </a:solidFill>
              </a:rPr>
              <a:t>AutoDL</a:t>
            </a:r>
            <a:endParaRPr kumimoji="1" lang="zh-CN" altLang="en-US" dirty="0">
              <a:solidFill>
                <a:srgbClr val="000000"/>
              </a:solidFill>
            </a:endParaRPr>
          </a:p>
        </p:txBody>
      </p:sp>
    </p:spTree>
    <p:extLst>
      <p:ext uri="{BB962C8B-B14F-4D97-AF65-F5344CB8AC3E}">
        <p14:creationId xmlns:p14="http://schemas.microsoft.com/office/powerpoint/2010/main" val="38152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a:extLst>
              <a:ext uri="{FF2B5EF4-FFF2-40B4-BE49-F238E27FC236}">
                <a16:creationId xmlns:a16="http://schemas.microsoft.com/office/drawing/2014/main" id="{412598F8-C70F-F347-A25A-28E00673BDF1}"/>
              </a:ext>
            </a:extLst>
          </p:cNvPr>
          <p:cNvSpPr txBox="1">
            <a:spLocks/>
          </p:cNvSpPr>
          <p:nvPr/>
        </p:nvSpPr>
        <p:spPr>
          <a:xfrm>
            <a:off x="434864" y="739569"/>
            <a:ext cx="11449272" cy="11772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l"/>
            </a:pPr>
            <a:r>
              <a:rPr lang="en-US" altLang="zh-CN" sz="2400" dirty="0">
                <a:solidFill>
                  <a:prstClr val="black"/>
                </a:solidFill>
                <a:ea typeface="微软雅黑" panose="020B0503020204020204" pitchFamily="34" charset="-122"/>
                <a:sym typeface="微软雅黑" panose="020B0503020204020204" charset="-122"/>
              </a:rPr>
              <a:t>Smart City: Identify improperly disposed items (Object Detection)</a:t>
            </a:r>
          </a:p>
          <a:p>
            <a:pPr>
              <a:lnSpc>
                <a:spcPct val="150000"/>
              </a:lnSpc>
              <a:buFont typeface="Wingdings" pitchFamily="2" charset="2"/>
              <a:buChar char="l"/>
            </a:pPr>
            <a:r>
              <a:rPr lang="en-US" altLang="zh-CN" sz="2400" dirty="0" err="1">
                <a:solidFill>
                  <a:prstClr val="black"/>
                </a:solidFill>
                <a:ea typeface="微软雅黑" panose="020B0503020204020204" pitchFamily="34" charset="-122"/>
                <a:sym typeface="微软雅黑" panose="020B0503020204020204" charset="-122"/>
              </a:rPr>
              <a:t>AutoDL</a:t>
            </a:r>
            <a:r>
              <a:rPr lang="en-US" altLang="zh-CN" sz="2400" dirty="0">
                <a:solidFill>
                  <a:prstClr val="black"/>
                </a:solidFill>
                <a:ea typeface="微软雅黑" panose="020B0503020204020204" pitchFamily="34" charset="-122"/>
                <a:sym typeface="微软雅黑" panose="020B0503020204020204" charset="-122"/>
              </a:rPr>
              <a:t> improves model’s </a:t>
            </a:r>
            <a:r>
              <a:rPr lang="en-US" altLang="zh-CN" sz="2400" dirty="0" err="1">
                <a:solidFill>
                  <a:prstClr val="black"/>
                </a:solidFill>
                <a:ea typeface="微软雅黑" panose="020B0503020204020204" pitchFamily="34" charset="-122"/>
                <a:sym typeface="微软雅黑" panose="020B0503020204020204" charset="-122"/>
              </a:rPr>
              <a:t>mAP</a:t>
            </a:r>
            <a:r>
              <a:rPr lang="en-US" altLang="zh-CN" sz="2400" dirty="0">
                <a:solidFill>
                  <a:prstClr val="black"/>
                </a:solidFill>
                <a:ea typeface="微软雅黑" panose="020B0503020204020204" pitchFamily="34" charset="-122"/>
                <a:sym typeface="微软雅黑" panose="020B0503020204020204" charset="-122"/>
              </a:rPr>
              <a:t> from 0.41 to 0.48</a:t>
            </a:r>
            <a:endParaRPr lang="en-US" sz="1800" dirty="0">
              <a:latin typeface="+mj-lt"/>
            </a:endParaRPr>
          </a:p>
          <a:p>
            <a:pPr lvl="1"/>
            <a:endParaRPr lang="en-US" sz="1800" dirty="0">
              <a:latin typeface="+mj-lt"/>
            </a:endParaRPr>
          </a:p>
          <a:p>
            <a:pPr lvl="1"/>
            <a:endParaRPr lang="en-US" sz="1800" dirty="0">
              <a:latin typeface="+mj-lt"/>
            </a:endParaRPr>
          </a:p>
          <a:p>
            <a:pPr lvl="1"/>
            <a:endParaRPr lang="en-US" sz="1800" dirty="0">
              <a:latin typeface="+mj-lt"/>
            </a:endParaRPr>
          </a:p>
          <a:p>
            <a:pPr lvl="1"/>
            <a:endParaRPr lang="en-US" sz="1800" dirty="0">
              <a:latin typeface="+mj-lt"/>
            </a:endParaRPr>
          </a:p>
          <a:p>
            <a:pPr marL="0" indent="0">
              <a:buNone/>
            </a:pPr>
            <a:br>
              <a:rPr lang="en-US" sz="1800" dirty="0">
                <a:latin typeface="+mj-lt"/>
              </a:rPr>
            </a:br>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pPr marL="0" indent="0">
              <a:buNone/>
            </a:pPr>
            <a:endParaRPr kumimoji="1" lang="en-US" altLang="ja-JP" sz="1800" dirty="0">
              <a:latin typeface="+mj-lt"/>
              <a:ea typeface="Microsoft YaHei" panose="020B0503020204020204" pitchFamily="34" charset="-122"/>
            </a:endParaRPr>
          </a:p>
          <a:p>
            <a:pPr lvl="1"/>
            <a:endParaRPr kumimoji="1" lang="en-US" altLang="zh-CN" sz="1800" dirty="0">
              <a:latin typeface="+mj-lt"/>
              <a:ea typeface="Microsoft YaHei" panose="020B0503020204020204" pitchFamily="34" charset="-122"/>
            </a:endParaRPr>
          </a:p>
        </p:txBody>
      </p:sp>
      <p:sp>
        <p:nvSpPr>
          <p:cNvPr id="9" name="标题 1"/>
          <p:cNvSpPr txBox="1">
            <a:spLocks/>
          </p:cNvSpPr>
          <p:nvPr/>
        </p:nvSpPr>
        <p:spPr>
          <a:xfrm>
            <a:off x="335360" y="164637"/>
            <a:ext cx="10972800" cy="672075"/>
          </a:xfrm>
          <a:prstGeom prst="rect">
            <a:avLst/>
          </a:prstGeom>
        </p:spPr>
        <p:txBody>
          <a:bodyPr vert="horz" lIns="91425" tIns="45713" rIns="91425" bIns="45713" rtlCol="0" anchor="ctr">
            <a:noAutofit/>
          </a:bodyPr>
          <a:lstStyle>
            <a:lvl1pPr>
              <a:lnSpc>
                <a:spcPct val="90000"/>
              </a:lnSpc>
              <a:spcBef>
                <a:spcPct val="0"/>
              </a:spcBef>
              <a:buNone/>
              <a:defRPr sz="2800" b="1">
                <a:solidFill>
                  <a:srgbClr val="0070C0"/>
                </a:solidFill>
                <a:latin typeface="微软雅黑" pitchFamily="34" charset="-122"/>
                <a:ea typeface="微软雅黑" pitchFamily="34" charset="-122"/>
                <a:cs typeface="+mj-cs"/>
              </a:defRPr>
            </a:lvl1pPr>
          </a:lstStyle>
          <a:p>
            <a:r>
              <a:rPr lang="en-US" altLang="zh-CN" dirty="0" err="1"/>
              <a:t>AutoDL</a:t>
            </a:r>
            <a:r>
              <a:rPr lang="en-US" altLang="zh-CN" dirty="0"/>
              <a:t> Application</a:t>
            </a:r>
            <a:r>
              <a:rPr lang="zh-CN" altLang="en-US" dirty="0"/>
              <a:t> </a:t>
            </a:r>
            <a:r>
              <a:rPr lang="en-US" altLang="zh-CN" dirty="0"/>
              <a:t>II</a:t>
            </a:r>
            <a:r>
              <a:rPr lang="zh-CN" altLang="en-US" dirty="0"/>
              <a:t> </a:t>
            </a:r>
            <a:r>
              <a:rPr lang="en-US" altLang="zh-CN" dirty="0"/>
              <a:t>Object Detection</a:t>
            </a:r>
            <a:endParaRPr lang="en-US" dirty="0"/>
          </a:p>
        </p:txBody>
      </p:sp>
      <p:pic>
        <p:nvPicPr>
          <p:cNvPr id="5" name="图片 4"/>
          <p:cNvPicPr>
            <a:picLocks noChangeAspect="1"/>
          </p:cNvPicPr>
          <p:nvPr/>
        </p:nvPicPr>
        <p:blipFill>
          <a:blip r:embed="rId3"/>
          <a:stretch>
            <a:fillRect/>
          </a:stretch>
        </p:blipFill>
        <p:spPr>
          <a:xfrm>
            <a:off x="623392" y="2204864"/>
            <a:ext cx="10820400" cy="4268085"/>
          </a:xfrm>
          <a:prstGeom prst="rect">
            <a:avLst/>
          </a:prstGeom>
        </p:spPr>
      </p:pic>
      <p:sp>
        <p:nvSpPr>
          <p:cNvPr id="3" name="矩形 2"/>
          <p:cNvSpPr/>
          <p:nvPr/>
        </p:nvSpPr>
        <p:spPr>
          <a:xfrm>
            <a:off x="4583832" y="2636912"/>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5346700" y="4267200"/>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730500" y="3810000"/>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8040216" y="3933056"/>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328248" y="4437112"/>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9192344" y="5301208"/>
            <a:ext cx="431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7320136" y="5589240"/>
            <a:ext cx="685800" cy="342900"/>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7752184" y="2276872"/>
            <a:ext cx="1841500" cy="134589"/>
          </a:xfrm>
          <a:prstGeom prst="rect">
            <a:avLst/>
          </a:prstGeom>
          <a:pattFill prst="lgCheck">
            <a:fgClr>
              <a:schemeClr val="bg2"/>
            </a:fgClr>
            <a:bgClr>
              <a:prstClr val="white"/>
            </a:bgClr>
          </a:patt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87688" y="3284984"/>
            <a:ext cx="1670232" cy="95294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8832304" y="3789040"/>
            <a:ext cx="1359421" cy="237626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094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9860-375D-734D-B167-9458B8D8599F}"/>
              </a:ext>
            </a:extLst>
          </p:cNvPr>
          <p:cNvSpPr>
            <a:spLocks noGrp="1"/>
          </p:cNvSpPr>
          <p:nvPr>
            <p:ph type="title"/>
          </p:nvPr>
        </p:nvSpPr>
        <p:spPr>
          <a:xfrm>
            <a:off x="839416" y="164637"/>
            <a:ext cx="10468744" cy="816091"/>
          </a:xfrm>
        </p:spPr>
        <p:txBody>
          <a:bodyPr/>
          <a:lstStyle/>
          <a:p>
            <a:r>
              <a:rPr lang="en-US" altLang="zh-CN" dirty="0" err="1"/>
              <a:t>AutoDL</a:t>
            </a:r>
            <a:r>
              <a:rPr lang="en-US" altLang="zh-CN" dirty="0"/>
              <a:t> </a:t>
            </a:r>
            <a:r>
              <a:rPr lang="en-US" altLang="zh-CN" dirty="0" err="1"/>
              <a:t>Applicaiton</a:t>
            </a:r>
            <a:r>
              <a:rPr lang="zh-CN" altLang="en-US" dirty="0"/>
              <a:t> </a:t>
            </a:r>
            <a:r>
              <a:rPr lang="en-US" altLang="zh-CN" dirty="0"/>
              <a:t>III </a:t>
            </a:r>
            <a:r>
              <a:rPr lang="zh-CN" altLang="en-US" dirty="0"/>
              <a:t>：</a:t>
            </a:r>
            <a:r>
              <a:rPr lang="en-US" altLang="zh-CN" dirty="0"/>
              <a:t>Fine-tuning Hyperparameters in NLP Transfer Learning</a:t>
            </a:r>
          </a:p>
        </p:txBody>
      </p:sp>
      <p:sp>
        <p:nvSpPr>
          <p:cNvPr id="3" name="Title 1">
            <a:extLst>
              <a:ext uri="{FF2B5EF4-FFF2-40B4-BE49-F238E27FC236}">
                <a16:creationId xmlns:a16="http://schemas.microsoft.com/office/drawing/2014/main" id="{D57D07FF-18C0-E948-B630-4C40A97F0730}"/>
              </a:ext>
            </a:extLst>
          </p:cNvPr>
          <p:cNvSpPr txBox="1">
            <a:spLocks/>
          </p:cNvSpPr>
          <p:nvPr/>
        </p:nvSpPr>
        <p:spPr>
          <a:xfrm>
            <a:off x="838200" y="365127"/>
            <a:ext cx="10515600" cy="1325563"/>
          </a:xfrm>
          <a:prstGeom prst="rect">
            <a:avLst/>
          </a:prstGeom>
        </p:spPr>
        <p:txBody>
          <a:bodyPr vert="horz" lIns="91425" tIns="45713" rIns="91425" bIns="45713" rtlCol="0" anchor="ctr">
            <a:noAutofit/>
          </a:bodyPr>
          <a:lstStyle>
            <a:lvl1pPr algn="l" defTabSz="914400" rtl="0" eaLnBrk="1" latinLnBrk="0" hangingPunct="1">
              <a:lnSpc>
                <a:spcPct val="90000"/>
              </a:lnSpc>
              <a:spcBef>
                <a:spcPct val="0"/>
              </a:spcBef>
              <a:buNone/>
              <a:defRPr lang="zh-CN" altLang="en-US" sz="2800" b="1" kern="1200" dirty="0">
                <a:solidFill>
                  <a:srgbClr val="0070C0"/>
                </a:solidFill>
                <a:latin typeface="微软雅黑" pitchFamily="34" charset="-122"/>
                <a:ea typeface="微软雅黑" pitchFamily="34" charset="-122"/>
                <a:cs typeface="+mj-cs"/>
              </a:defRPr>
            </a:lvl1pPr>
          </a:lstStyle>
          <a:p>
            <a:pPr algn="ctr"/>
            <a:endParaRPr lang="en-US" dirty="0"/>
          </a:p>
        </p:txBody>
      </p:sp>
      <p:sp>
        <p:nvSpPr>
          <p:cNvPr id="6" name="TextBox 7">
            <a:extLst>
              <a:ext uri="{FF2B5EF4-FFF2-40B4-BE49-F238E27FC236}">
                <a16:creationId xmlns:a16="http://schemas.microsoft.com/office/drawing/2014/main" id="{608115B4-38C0-E242-BB65-229F321C7478}"/>
              </a:ext>
            </a:extLst>
          </p:cNvPr>
          <p:cNvSpPr txBox="1"/>
          <p:nvPr/>
        </p:nvSpPr>
        <p:spPr>
          <a:xfrm>
            <a:off x="911424" y="6309320"/>
            <a:ext cx="8349521" cy="338554"/>
          </a:xfrm>
          <a:prstGeom prst="rect">
            <a:avLst/>
          </a:prstGeom>
        </p:spPr>
        <p:txBody>
          <a:bodyPr wrap="square">
            <a:spAutoFit/>
          </a:bodyPr>
          <a:lstStyle>
            <a:defPPr>
              <a:defRPr lang="zh-CN"/>
            </a:defPPr>
            <a:lvl1pPr>
              <a:defRPr sz="1600" i="1">
                <a:latin typeface="NimbusRomNo9L"/>
              </a:defRPr>
            </a:lvl1pPr>
          </a:lstStyle>
          <a:p>
            <a:r>
              <a:rPr lang="en-US" altLang="zh-CHS" dirty="0"/>
              <a:t>1.</a:t>
            </a:r>
            <a:r>
              <a:rPr lang="zh-CHS" altLang="en-US" dirty="0"/>
              <a:t> </a:t>
            </a:r>
            <a:r>
              <a:rPr lang="en-US" altLang="zh-CHS" dirty="0"/>
              <a:t>Gradient-Free</a:t>
            </a:r>
            <a:r>
              <a:rPr lang="zh-CHS" altLang="en-US" dirty="0"/>
              <a:t> </a:t>
            </a:r>
            <a:r>
              <a:rPr lang="en-US" altLang="zh-CHS" dirty="0"/>
              <a:t>Learning</a:t>
            </a:r>
            <a:r>
              <a:rPr lang="zh-CHS" altLang="en-US" dirty="0"/>
              <a:t> </a:t>
            </a:r>
            <a:r>
              <a:rPr lang="en-US" altLang="zh-CHS" dirty="0"/>
              <a:t>with</a:t>
            </a:r>
            <a:r>
              <a:rPr lang="zh-CHS" altLang="en-US" dirty="0"/>
              <a:t> </a:t>
            </a:r>
            <a:r>
              <a:rPr lang="en-US" altLang="zh-CHS" dirty="0"/>
              <a:t>a</a:t>
            </a:r>
            <a:r>
              <a:rPr lang="zh-CHS" altLang="en-US" dirty="0"/>
              <a:t> </a:t>
            </a:r>
            <a:r>
              <a:rPr lang="en-US" altLang="zh-CHS" dirty="0"/>
              <a:t>Continuous-time</a:t>
            </a:r>
            <a:r>
              <a:rPr lang="zh-CHS" altLang="en-US" dirty="0"/>
              <a:t> </a:t>
            </a:r>
            <a:r>
              <a:rPr lang="en-US" altLang="zh-CHS" dirty="0"/>
              <a:t>Approach,</a:t>
            </a:r>
            <a:r>
              <a:rPr lang="zh-CHS" altLang="en-US" dirty="0"/>
              <a:t> </a:t>
            </a:r>
            <a:r>
              <a:rPr lang="en-US" altLang="zh-CHS" dirty="0"/>
              <a:t>under</a:t>
            </a:r>
            <a:r>
              <a:rPr lang="zh-CHS" altLang="en-US" dirty="0"/>
              <a:t> </a:t>
            </a:r>
            <a:r>
              <a:rPr lang="en-US" altLang="zh-CHS" dirty="0"/>
              <a:t>review</a:t>
            </a:r>
            <a:endParaRPr lang="en-US" dirty="0"/>
          </a:p>
        </p:txBody>
      </p:sp>
      <p:sp>
        <p:nvSpPr>
          <p:cNvPr id="8" name="矩形 7">
            <a:extLst>
              <a:ext uri="{FF2B5EF4-FFF2-40B4-BE49-F238E27FC236}">
                <a16:creationId xmlns:a16="http://schemas.microsoft.com/office/drawing/2014/main" id="{1125C25F-E54D-446D-A76B-195CF7A9033F}"/>
              </a:ext>
            </a:extLst>
          </p:cNvPr>
          <p:cNvSpPr/>
          <p:nvPr/>
        </p:nvSpPr>
        <p:spPr>
          <a:xfrm>
            <a:off x="335361" y="1236132"/>
            <a:ext cx="10972800" cy="2807948"/>
          </a:xfrm>
          <a:prstGeom prst="rect">
            <a:avLst/>
          </a:prstGeom>
        </p:spPr>
        <p:txBody>
          <a:bodyPr wrap="square">
            <a:spAutoFit/>
          </a:bodyPr>
          <a:lstStyle/>
          <a:p>
            <a:pPr marL="342900" indent="-342900">
              <a:lnSpc>
                <a:spcPct val="150000"/>
              </a:lnSpc>
              <a:buFont typeface="Wingdings" pitchFamily="2" charset="2"/>
              <a:buChar char="l"/>
            </a:pPr>
            <a:r>
              <a:rPr lang="en-US" altLang="zh-CN" sz="2400" dirty="0" err="1">
                <a:latin typeface="Microsoft Yahei"/>
                <a:ea typeface="Microsoft Yahei"/>
                <a:cs typeface="Microsoft Yahei"/>
              </a:rPr>
              <a:t>AutoDL</a:t>
            </a:r>
            <a:r>
              <a:rPr lang="zh-CN" altLang="en-US" sz="2400" dirty="0">
                <a:latin typeface="Microsoft Yahei"/>
                <a:ea typeface="Microsoft Yahei"/>
                <a:cs typeface="Microsoft Yahei"/>
              </a:rPr>
              <a:t> </a:t>
            </a:r>
            <a:r>
              <a:rPr lang="en-US" altLang="zh-CN" sz="2400" dirty="0" err="1">
                <a:latin typeface="Microsoft Yahei"/>
                <a:ea typeface="Microsoft Yahei"/>
                <a:cs typeface="Microsoft Yahei"/>
              </a:rPr>
              <a:t>Finetuner</a:t>
            </a:r>
            <a:endParaRPr lang="en-US" altLang="zh-CN" sz="2400" dirty="0">
              <a:latin typeface="Microsoft Yahei"/>
              <a:ea typeface="Microsoft Yahei"/>
              <a:cs typeface="Microsoft Yahei"/>
            </a:endParaRPr>
          </a:p>
          <a:p>
            <a:pPr marL="800100" lvl="1" indent="-342900">
              <a:lnSpc>
                <a:spcPct val="150000"/>
              </a:lnSpc>
              <a:buFont typeface="Wingdings" pitchFamily="2" charset="2"/>
              <a:buChar char="l"/>
            </a:pPr>
            <a:r>
              <a:rPr lang="en-US" altLang="zh-CN" sz="2400" dirty="0"/>
              <a:t>Used for transfer learning tasks, where the fine-tuning of 12 sets of crucial hyperparameters is automated</a:t>
            </a:r>
          </a:p>
          <a:p>
            <a:pPr marL="800100" lvl="1" indent="-342900">
              <a:lnSpc>
                <a:spcPct val="150000"/>
              </a:lnSpc>
              <a:buFont typeface="Wingdings" pitchFamily="2" charset="2"/>
              <a:buChar char="l"/>
            </a:pPr>
            <a:r>
              <a:rPr lang="en-US" altLang="zh-CN" sz="2400" dirty="0"/>
              <a:t>Based on Baidu’s Blackbox optimization algorithm P-SHE2[1], and already made available on </a:t>
            </a:r>
            <a:r>
              <a:rPr lang="en-US" altLang="zh-CN" sz="2400" dirty="0" err="1"/>
              <a:t>Padddle</a:t>
            </a:r>
            <a:r>
              <a:rPr lang="en-US" altLang="zh-CN" sz="2400" dirty="0"/>
              <a:t> Hub</a:t>
            </a:r>
            <a:endParaRPr kumimoji="1" lang="en-US" altLang="zh-CN" sz="2400" dirty="0">
              <a:solidFill>
                <a:schemeClr val="bg2">
                  <a:lumMod val="10000"/>
                </a:schemeClr>
              </a:solidFill>
              <a:latin typeface="Helvetica"/>
              <a:cs typeface="Helvetica"/>
            </a:endParaRPr>
          </a:p>
        </p:txBody>
      </p:sp>
      <p:graphicFrame>
        <p:nvGraphicFramePr>
          <p:cNvPr id="11" name="内容占位符 8"/>
          <p:cNvGraphicFramePr>
            <a:graphicFrameLocks/>
          </p:cNvGraphicFramePr>
          <p:nvPr>
            <p:extLst>
              <p:ext uri="{D42A27DB-BD31-4B8C-83A1-F6EECF244321}">
                <p14:modId xmlns:p14="http://schemas.microsoft.com/office/powerpoint/2010/main" val="329447813"/>
              </p:ext>
            </p:extLst>
          </p:nvPr>
        </p:nvGraphicFramePr>
        <p:xfrm>
          <a:off x="2481512" y="4293096"/>
          <a:ext cx="7228976" cy="1483360"/>
        </p:xfrm>
        <a:graphic>
          <a:graphicData uri="http://schemas.openxmlformats.org/drawingml/2006/table">
            <a:tbl>
              <a:tblPr firstRow="1" bandRow="1">
                <a:tableStyleId>{ED083AE6-46FA-4A59-8FB0-9F97EB10719F}</a:tableStyleId>
              </a:tblPr>
              <a:tblGrid>
                <a:gridCol w="3184285">
                  <a:extLst>
                    <a:ext uri="{9D8B030D-6E8A-4147-A177-3AD203B41FA5}">
                      <a16:colId xmlns:a16="http://schemas.microsoft.com/office/drawing/2014/main" val="20000"/>
                    </a:ext>
                  </a:extLst>
                </a:gridCol>
                <a:gridCol w="2074609">
                  <a:extLst>
                    <a:ext uri="{9D8B030D-6E8A-4147-A177-3AD203B41FA5}">
                      <a16:colId xmlns:a16="http://schemas.microsoft.com/office/drawing/2014/main" val="20001"/>
                    </a:ext>
                  </a:extLst>
                </a:gridCol>
                <a:gridCol w="1970082">
                  <a:extLst>
                    <a:ext uri="{9D8B030D-6E8A-4147-A177-3AD203B41FA5}">
                      <a16:colId xmlns:a16="http://schemas.microsoft.com/office/drawing/2014/main" val="20003"/>
                    </a:ext>
                  </a:extLst>
                </a:gridCol>
              </a:tblGrid>
              <a:tr h="370840">
                <a:tc>
                  <a:txBody>
                    <a:bodyPr/>
                    <a:lstStyle/>
                    <a:p>
                      <a:pPr algn="ctr"/>
                      <a:r>
                        <a:rPr lang="en-US" altLang="zh-CN" sz="1600" dirty="0"/>
                        <a:t>Sentimental Analysis in Chinese</a:t>
                      </a:r>
                      <a:endParaRPr lang="zh-CN" altLang="en-US" sz="1600" dirty="0"/>
                    </a:p>
                  </a:txBody>
                  <a:tcPr/>
                </a:tc>
                <a:tc>
                  <a:txBody>
                    <a:bodyPr/>
                    <a:lstStyle/>
                    <a:p>
                      <a:pPr algn="ctr"/>
                      <a:r>
                        <a:rPr lang="en-US" altLang="zh-CN" sz="1600" dirty="0"/>
                        <a:t>Precision</a:t>
                      </a:r>
                      <a:endParaRPr lang="zh-CN" altLang="en-US" sz="1600" dirty="0"/>
                    </a:p>
                  </a:txBody>
                  <a:tcPr/>
                </a:tc>
                <a:tc>
                  <a:txBody>
                    <a:bodyPr/>
                    <a:lstStyle/>
                    <a:p>
                      <a:pPr algn="ctr"/>
                      <a:r>
                        <a:rPr lang="en-US" altLang="zh-CN" sz="1600" dirty="0"/>
                        <a:t>Resources Needed</a:t>
                      </a:r>
                      <a:endParaRPr lang="zh-CN" altLang="en-US" sz="1600" dirty="0"/>
                    </a:p>
                  </a:txBody>
                  <a:tcPr/>
                </a:tc>
                <a:extLst>
                  <a:ext uri="{0D108BD9-81ED-4DB2-BD59-A6C34878D82A}">
                    <a16:rowId xmlns:a16="http://schemas.microsoft.com/office/drawing/2014/main" val="10000"/>
                  </a:ext>
                </a:extLst>
              </a:tr>
              <a:tr h="370840">
                <a:tc>
                  <a:txBody>
                    <a:bodyPr/>
                    <a:lstStyle/>
                    <a:p>
                      <a:pPr algn="ctr"/>
                      <a:r>
                        <a:rPr lang="en-US" altLang="zh-CN" sz="1600" dirty="0"/>
                        <a:t>Fine-tuning by Human Experts</a:t>
                      </a:r>
                      <a:endParaRPr lang="zh-CN" altLang="en-US" sz="1600" dirty="0"/>
                    </a:p>
                  </a:txBody>
                  <a:tcPr/>
                </a:tc>
                <a:tc>
                  <a:txBody>
                    <a:bodyPr/>
                    <a:lstStyle/>
                    <a:p>
                      <a:pPr algn="ctr"/>
                      <a:r>
                        <a:rPr lang="en-US" altLang="zh-CN" sz="1600" dirty="0"/>
                        <a:t>95.4%</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10001"/>
                  </a:ext>
                </a:extLst>
              </a:tr>
              <a:tr h="370840">
                <a:tc>
                  <a:txBody>
                    <a:bodyPr/>
                    <a:lstStyle/>
                    <a:p>
                      <a:pPr algn="ctr"/>
                      <a:r>
                        <a:rPr lang="en-US" altLang="zh-CN" sz="1600" dirty="0"/>
                        <a:t>Random</a:t>
                      </a:r>
                      <a:r>
                        <a:rPr lang="zh-CN" altLang="en-US" sz="1600" dirty="0"/>
                        <a:t> </a:t>
                      </a:r>
                      <a:r>
                        <a:rPr lang="en-US" altLang="zh-CN" sz="1600" dirty="0"/>
                        <a:t>Search</a:t>
                      </a:r>
                      <a:endParaRPr lang="zh-CN" altLang="en-US" sz="1600" dirty="0"/>
                    </a:p>
                  </a:txBody>
                  <a:tcPr/>
                </a:tc>
                <a:tc>
                  <a:txBody>
                    <a:bodyPr/>
                    <a:lstStyle/>
                    <a:p>
                      <a:pPr algn="ctr"/>
                      <a:r>
                        <a:rPr lang="en-US" altLang="zh-CN" sz="1600" dirty="0"/>
                        <a:t>94.9%</a:t>
                      </a:r>
                      <a:endParaRPr lang="zh-CN" altLang="en-US" sz="1600" dirty="0"/>
                    </a:p>
                  </a:txBody>
                  <a:tcPr/>
                </a:tc>
                <a:tc>
                  <a:txBody>
                    <a:bodyPr/>
                    <a:lstStyle/>
                    <a:p>
                      <a:pPr algn="ctr"/>
                      <a:r>
                        <a:rPr lang="en-US" altLang="zh-CN" sz="1600" dirty="0"/>
                        <a:t>40</a:t>
                      </a:r>
                      <a:r>
                        <a:rPr lang="zh-CN" altLang="en-US" sz="1600" dirty="0"/>
                        <a:t> </a:t>
                      </a:r>
                      <a:r>
                        <a:rPr lang="en-US" altLang="zh-CN" sz="1600" dirty="0"/>
                        <a:t>GPU</a:t>
                      </a:r>
                      <a:r>
                        <a:rPr lang="zh-CN" altLang="en-US" sz="1600" dirty="0"/>
                        <a:t> </a:t>
                      </a:r>
                      <a:r>
                        <a:rPr lang="en-US" altLang="zh-CN" sz="1600" dirty="0"/>
                        <a:t>Hours</a:t>
                      </a:r>
                      <a:endParaRPr lang="zh-CN" altLang="en-US" sz="1600" dirty="0"/>
                    </a:p>
                  </a:txBody>
                  <a:tcPr/>
                </a:tc>
                <a:extLst>
                  <a:ext uri="{0D108BD9-81ED-4DB2-BD59-A6C34878D82A}">
                    <a16:rowId xmlns:a16="http://schemas.microsoft.com/office/drawing/2014/main" val="10002"/>
                  </a:ext>
                </a:extLst>
              </a:tr>
              <a:tr h="370840">
                <a:tc>
                  <a:txBody>
                    <a:bodyPr/>
                    <a:lstStyle/>
                    <a:p>
                      <a:pPr algn="ctr"/>
                      <a:r>
                        <a:rPr lang="en-US" altLang="zh-CN" sz="1600" dirty="0" err="1"/>
                        <a:t>AutoDL</a:t>
                      </a:r>
                      <a:r>
                        <a:rPr lang="zh-CN" altLang="en-US" sz="1600" dirty="0"/>
                        <a:t> </a:t>
                      </a:r>
                      <a:r>
                        <a:rPr lang="en-US" altLang="zh-CN" sz="1600" dirty="0" err="1"/>
                        <a:t>Finetuner</a:t>
                      </a:r>
                      <a:endParaRPr lang="zh-CN" altLang="en-US" sz="1600" dirty="0"/>
                    </a:p>
                  </a:txBody>
                  <a:tcPr/>
                </a:tc>
                <a:tc>
                  <a:txBody>
                    <a:bodyPr/>
                    <a:lstStyle/>
                    <a:p>
                      <a:pPr algn="ctr"/>
                      <a:r>
                        <a:rPr lang="en-US" altLang="zh-CN" sz="1600" dirty="0"/>
                        <a:t>95.2%</a:t>
                      </a:r>
                      <a:endParaRPr lang="zh-CN" altLang="en-US" sz="1600" dirty="0"/>
                    </a:p>
                  </a:txBody>
                  <a:tcPr/>
                </a:tc>
                <a:tc>
                  <a:txBody>
                    <a:bodyPr/>
                    <a:lstStyle/>
                    <a:p>
                      <a:pPr algn="ctr"/>
                      <a:r>
                        <a:rPr lang="en-US" altLang="zh-CN" sz="1600" dirty="0"/>
                        <a:t>40</a:t>
                      </a:r>
                      <a:r>
                        <a:rPr lang="zh-CN" altLang="en-US" sz="1600" dirty="0"/>
                        <a:t> </a:t>
                      </a:r>
                      <a:r>
                        <a:rPr lang="en-US" altLang="zh-CN" sz="1600" dirty="0"/>
                        <a:t>GPU</a:t>
                      </a:r>
                      <a:r>
                        <a:rPr lang="zh-CN" altLang="en-US" sz="1600" dirty="0"/>
                        <a:t> </a:t>
                      </a:r>
                      <a:r>
                        <a:rPr lang="en-US" altLang="zh-CN" sz="1600" dirty="0"/>
                        <a:t>Hours</a:t>
                      </a:r>
                      <a:endParaRPr lang="zh-CN" altLang="en-US" sz="16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450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a:extLst>
              <a:ext uri="{FF2B5EF4-FFF2-40B4-BE49-F238E27FC236}">
                <a16:creationId xmlns:a16="http://schemas.microsoft.com/office/drawing/2014/main" id="{BB34CF8E-6AEC-2E4D-8B86-3828764C0533}"/>
              </a:ext>
            </a:extLst>
          </p:cNvPr>
          <p:cNvSpPr txBox="1"/>
          <p:nvPr/>
        </p:nvSpPr>
        <p:spPr>
          <a:xfrm>
            <a:off x="556240" y="5192032"/>
            <a:ext cx="11012368" cy="646331"/>
          </a:xfrm>
          <a:prstGeom prst="rect">
            <a:avLst/>
          </a:prstGeom>
          <a:noFill/>
        </p:spPr>
        <p:txBody>
          <a:bodyPr wrap="square" rtlCol="0">
            <a:spAutoFit/>
          </a:bodyPr>
          <a:lstStyle/>
          <a:p>
            <a:pPr marL="285750" indent="-285750">
              <a:buFont typeface="Wingdings" pitchFamily="2" charset="2"/>
              <a:buChar char="l"/>
            </a:pPr>
            <a:r>
              <a:rPr kumimoji="1" lang="en-US" altLang="zh-CN" b="1" dirty="0"/>
              <a:t>Automated fine-tuning throughout the process</a:t>
            </a:r>
            <a:endParaRPr kumimoji="1" lang="en-US" altLang="zh-CN" dirty="0"/>
          </a:p>
          <a:p>
            <a:pPr marL="285750" indent="-285750">
              <a:buFont typeface="Wingdings" pitchFamily="2" charset="2"/>
              <a:buChar char="l"/>
            </a:pPr>
            <a:r>
              <a:rPr kumimoji="1" lang="en-US" altLang="ja-JP" b="1" dirty="0"/>
              <a:t>Supports 48 types of common data pre-processing methods</a:t>
            </a:r>
            <a:endParaRPr kumimoji="1" lang="en-US" altLang="zh-CN" b="1" dirty="0"/>
          </a:p>
        </p:txBody>
      </p:sp>
      <p:grpSp>
        <p:nvGrpSpPr>
          <p:cNvPr id="3" name="组 2"/>
          <p:cNvGrpSpPr/>
          <p:nvPr/>
        </p:nvGrpSpPr>
        <p:grpSpPr>
          <a:xfrm>
            <a:off x="551384" y="980728"/>
            <a:ext cx="11430908" cy="3825716"/>
            <a:chOff x="551384" y="980728"/>
            <a:chExt cx="11430908" cy="3825716"/>
          </a:xfrm>
        </p:grpSpPr>
        <p:sp>
          <p:nvSpPr>
            <p:cNvPr id="71" name="文本框 70">
              <a:extLst>
                <a:ext uri="{FF2B5EF4-FFF2-40B4-BE49-F238E27FC236}">
                  <a16:creationId xmlns:a16="http://schemas.microsoft.com/office/drawing/2014/main" id="{01158E2C-BF38-FD4B-A43B-87A72A3DCEF1}"/>
                </a:ext>
              </a:extLst>
            </p:cNvPr>
            <p:cNvSpPr txBox="1"/>
            <p:nvPr/>
          </p:nvSpPr>
          <p:spPr>
            <a:xfrm>
              <a:off x="4215206" y="4437112"/>
              <a:ext cx="4617098" cy="369332"/>
            </a:xfrm>
            <a:prstGeom prst="rect">
              <a:avLst/>
            </a:prstGeom>
            <a:noFill/>
          </p:spPr>
          <p:txBody>
            <a:bodyPr wrap="none" rtlCol="0">
              <a:spAutoFit/>
            </a:bodyPr>
            <a:lstStyle/>
            <a:p>
              <a:r>
                <a:rPr kumimoji="1" lang="en-US" altLang="zh-CN" dirty="0">
                  <a:solidFill>
                    <a:srgbClr val="0000FF"/>
                  </a:solidFill>
                </a:rPr>
                <a:t>Automated Fine-tuning throughout the Process</a:t>
              </a:r>
              <a:endParaRPr kumimoji="1" lang="zh-CN" altLang="en-US" dirty="0">
                <a:solidFill>
                  <a:srgbClr val="0000FF"/>
                </a:solidFill>
              </a:endParaRPr>
            </a:p>
          </p:txBody>
        </p:sp>
        <p:sp>
          <p:nvSpPr>
            <p:cNvPr id="137" name="文本框 136">
              <a:extLst>
                <a:ext uri="{FF2B5EF4-FFF2-40B4-BE49-F238E27FC236}">
                  <a16:creationId xmlns:a16="http://schemas.microsoft.com/office/drawing/2014/main" id="{AAF050A7-A228-CA42-B730-9D17F24984BF}"/>
                </a:ext>
              </a:extLst>
            </p:cNvPr>
            <p:cNvSpPr txBox="1"/>
            <p:nvPr/>
          </p:nvSpPr>
          <p:spPr>
            <a:xfrm>
              <a:off x="839416" y="4437112"/>
              <a:ext cx="1173591" cy="369332"/>
            </a:xfrm>
            <a:prstGeom prst="rect">
              <a:avLst/>
            </a:prstGeom>
            <a:noFill/>
          </p:spPr>
          <p:txBody>
            <a:bodyPr wrap="none" rtlCol="0">
              <a:spAutoFit/>
            </a:bodyPr>
            <a:lstStyle/>
            <a:p>
              <a:r>
                <a:rPr kumimoji="1" lang="en-US" altLang="zh-CN" dirty="0">
                  <a:solidFill>
                    <a:srgbClr val="0000FF"/>
                  </a:solidFill>
                </a:rPr>
                <a:t>Data Input</a:t>
              </a:r>
              <a:endParaRPr kumimoji="1" lang="zh-CN" altLang="en-US" dirty="0">
                <a:solidFill>
                  <a:srgbClr val="0000FF"/>
                </a:solidFill>
              </a:endParaRPr>
            </a:p>
          </p:txBody>
        </p:sp>
        <p:sp>
          <p:nvSpPr>
            <p:cNvPr id="142" name="文本框 141">
              <a:extLst>
                <a:ext uri="{FF2B5EF4-FFF2-40B4-BE49-F238E27FC236}">
                  <a16:creationId xmlns:a16="http://schemas.microsoft.com/office/drawing/2014/main" id="{75EB391C-3404-5A4B-9B7C-4B276C389A7E}"/>
                </a:ext>
              </a:extLst>
            </p:cNvPr>
            <p:cNvSpPr txBox="1"/>
            <p:nvPr/>
          </p:nvSpPr>
          <p:spPr>
            <a:xfrm>
              <a:off x="10410284" y="4427820"/>
              <a:ext cx="1518364" cy="369332"/>
            </a:xfrm>
            <a:prstGeom prst="rect">
              <a:avLst/>
            </a:prstGeom>
            <a:noFill/>
          </p:spPr>
          <p:txBody>
            <a:bodyPr wrap="none" rtlCol="0">
              <a:spAutoFit/>
            </a:bodyPr>
            <a:lstStyle/>
            <a:p>
              <a:r>
                <a:rPr kumimoji="1" lang="en-US" altLang="zh-CN" dirty="0">
                  <a:solidFill>
                    <a:srgbClr val="0000FF"/>
                  </a:solidFill>
                </a:rPr>
                <a:t>Model Output</a:t>
              </a:r>
              <a:endParaRPr kumimoji="1" lang="zh-CN" altLang="en-US" dirty="0">
                <a:solidFill>
                  <a:srgbClr val="0000FF"/>
                </a:solidFill>
              </a:endParaRPr>
            </a:p>
          </p:txBody>
        </p:sp>
        <p:grpSp>
          <p:nvGrpSpPr>
            <p:cNvPr id="2" name="组 1"/>
            <p:cNvGrpSpPr/>
            <p:nvPr/>
          </p:nvGrpSpPr>
          <p:grpSpPr>
            <a:xfrm>
              <a:off x="551384" y="980728"/>
              <a:ext cx="11430908" cy="3456385"/>
              <a:chOff x="137700" y="836712"/>
              <a:chExt cx="12078980" cy="3652344"/>
            </a:xfrm>
          </p:grpSpPr>
          <p:pic>
            <p:nvPicPr>
              <p:cNvPr id="58" name="图形 57" descr="灯泡和齿轮">
                <a:extLst>
                  <a:ext uri="{FF2B5EF4-FFF2-40B4-BE49-F238E27FC236}">
                    <a16:creationId xmlns:a16="http://schemas.microsoft.com/office/drawing/2014/main" id="{E1FFE803-8E7E-8147-A3FA-9B4AA81B1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0270" y="1781413"/>
                <a:ext cx="1436410" cy="1436410"/>
              </a:xfrm>
              <a:prstGeom prst="rect">
                <a:avLst/>
              </a:prstGeom>
            </p:spPr>
          </p:pic>
          <p:grpSp>
            <p:nvGrpSpPr>
              <p:cNvPr id="18" name="组合 17">
                <a:extLst>
                  <a:ext uri="{FF2B5EF4-FFF2-40B4-BE49-F238E27FC236}">
                    <a16:creationId xmlns:a16="http://schemas.microsoft.com/office/drawing/2014/main" id="{731B8748-C687-0744-B788-20A1962A3665}"/>
                  </a:ext>
                </a:extLst>
              </p:cNvPr>
              <p:cNvGrpSpPr/>
              <p:nvPr/>
            </p:nvGrpSpPr>
            <p:grpSpPr>
              <a:xfrm>
                <a:off x="156903" y="836712"/>
                <a:ext cx="1837986" cy="3629720"/>
                <a:chOff x="1622933" y="1932234"/>
                <a:chExt cx="1702190" cy="4871765"/>
              </a:xfrm>
            </p:grpSpPr>
            <p:sp>
              <p:nvSpPr>
                <p:cNvPr id="4" name="圆角矩形 3">
                  <a:extLst>
                    <a:ext uri="{FF2B5EF4-FFF2-40B4-BE49-F238E27FC236}">
                      <a16:creationId xmlns:a16="http://schemas.microsoft.com/office/drawing/2014/main" id="{14A7A362-7960-7F4F-BA18-EE80549D949E}"/>
                    </a:ext>
                  </a:extLst>
                </p:cNvPr>
                <p:cNvSpPr/>
                <p:nvPr/>
              </p:nvSpPr>
              <p:spPr>
                <a:xfrm>
                  <a:off x="1622933" y="1932234"/>
                  <a:ext cx="1702190" cy="48717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131038CF-F231-6140-8F53-B14BC0F188CC}"/>
                    </a:ext>
                  </a:extLst>
                </p:cNvPr>
                <p:cNvCxnSpPr>
                  <a:cxnSpLocks/>
                </p:cNvCxnSpPr>
                <p:nvPr/>
              </p:nvCxnSpPr>
              <p:spPr>
                <a:xfrm>
                  <a:off x="2211655" y="3173232"/>
                  <a:ext cx="530336" cy="116820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直线箭头连接符 13">
                  <a:extLst>
                    <a:ext uri="{FF2B5EF4-FFF2-40B4-BE49-F238E27FC236}">
                      <a16:creationId xmlns:a16="http://schemas.microsoft.com/office/drawing/2014/main" id="{DB23E738-61BD-2742-9BA9-BE271BF1F61A}"/>
                    </a:ext>
                  </a:extLst>
                </p:cNvPr>
                <p:cNvCxnSpPr>
                  <a:cxnSpLocks/>
                </p:cNvCxnSpPr>
                <p:nvPr/>
              </p:nvCxnSpPr>
              <p:spPr>
                <a:xfrm>
                  <a:off x="2211655" y="4341434"/>
                  <a:ext cx="530336" cy="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6" name="直线箭头连接符 15">
                  <a:extLst>
                    <a:ext uri="{FF2B5EF4-FFF2-40B4-BE49-F238E27FC236}">
                      <a16:creationId xmlns:a16="http://schemas.microsoft.com/office/drawing/2014/main" id="{796696FF-3829-D249-BD91-F95EE386C91F}"/>
                    </a:ext>
                  </a:extLst>
                </p:cNvPr>
                <p:cNvCxnSpPr>
                  <a:cxnSpLocks/>
                </p:cNvCxnSpPr>
                <p:nvPr/>
              </p:nvCxnSpPr>
              <p:spPr>
                <a:xfrm flipV="1">
                  <a:off x="2206414" y="4341433"/>
                  <a:ext cx="535578" cy="112320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pic>
            <p:nvPicPr>
              <p:cNvPr id="62" name="图形 61" descr="V 形箭头">
                <a:extLst>
                  <a:ext uri="{FF2B5EF4-FFF2-40B4-BE49-F238E27FC236}">
                    <a16:creationId xmlns:a16="http://schemas.microsoft.com/office/drawing/2014/main" id="{024B1501-2C39-CC4C-B592-95D605CF36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1936" y="2273293"/>
                <a:ext cx="626039" cy="626039"/>
              </a:xfrm>
              <a:prstGeom prst="rect">
                <a:avLst/>
              </a:prstGeom>
            </p:spPr>
          </p:pic>
          <p:pic>
            <p:nvPicPr>
              <p:cNvPr id="63" name="图形 62" descr="V 形箭头">
                <a:extLst>
                  <a:ext uri="{FF2B5EF4-FFF2-40B4-BE49-F238E27FC236}">
                    <a16:creationId xmlns:a16="http://schemas.microsoft.com/office/drawing/2014/main" id="{0B7CC844-2D10-6840-8DF0-B554821DFE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8609" y="2261862"/>
                <a:ext cx="626039" cy="626039"/>
              </a:xfrm>
              <a:prstGeom prst="rect">
                <a:avLst/>
              </a:prstGeom>
            </p:spPr>
          </p:pic>
          <p:grpSp>
            <p:nvGrpSpPr>
              <p:cNvPr id="70" name="组合 69">
                <a:extLst>
                  <a:ext uri="{FF2B5EF4-FFF2-40B4-BE49-F238E27FC236}">
                    <a16:creationId xmlns:a16="http://schemas.microsoft.com/office/drawing/2014/main" id="{64635B61-B3FB-DD4E-9571-0F588921C4D5}"/>
                  </a:ext>
                </a:extLst>
              </p:cNvPr>
              <p:cNvGrpSpPr/>
              <p:nvPr/>
            </p:nvGrpSpPr>
            <p:grpSpPr>
              <a:xfrm>
                <a:off x="2648685" y="2347217"/>
                <a:ext cx="7380776" cy="2141839"/>
                <a:chOff x="2600832" y="2716923"/>
                <a:chExt cx="7380776" cy="2141839"/>
              </a:xfrm>
            </p:grpSpPr>
            <p:grpSp>
              <p:nvGrpSpPr>
                <p:cNvPr id="60" name="组合 59">
                  <a:extLst>
                    <a:ext uri="{FF2B5EF4-FFF2-40B4-BE49-F238E27FC236}">
                      <a16:creationId xmlns:a16="http://schemas.microsoft.com/office/drawing/2014/main" id="{03516CD1-F43B-3047-99E9-09E2A7B5B216}"/>
                    </a:ext>
                  </a:extLst>
                </p:cNvPr>
                <p:cNvGrpSpPr/>
                <p:nvPr/>
              </p:nvGrpSpPr>
              <p:grpSpPr>
                <a:xfrm>
                  <a:off x="2969460" y="2716923"/>
                  <a:ext cx="6816433" cy="1469067"/>
                  <a:chOff x="3466274" y="2711948"/>
                  <a:chExt cx="6816433" cy="1469067"/>
                </a:xfrm>
              </p:grpSpPr>
              <p:grpSp>
                <p:nvGrpSpPr>
                  <p:cNvPr id="47" name="组合 46">
                    <a:extLst>
                      <a:ext uri="{FF2B5EF4-FFF2-40B4-BE49-F238E27FC236}">
                        <a16:creationId xmlns:a16="http://schemas.microsoft.com/office/drawing/2014/main" id="{CC3D539C-7B94-4246-94A1-468430283502}"/>
                      </a:ext>
                    </a:extLst>
                  </p:cNvPr>
                  <p:cNvGrpSpPr/>
                  <p:nvPr/>
                </p:nvGrpSpPr>
                <p:grpSpPr>
                  <a:xfrm>
                    <a:off x="6017169" y="2711948"/>
                    <a:ext cx="1714643" cy="1426307"/>
                    <a:chOff x="7915733" y="2177796"/>
                    <a:chExt cx="2528277" cy="2103120"/>
                  </a:xfrm>
                </p:grpSpPr>
                <p:sp>
                  <p:nvSpPr>
                    <p:cNvPr id="31" name="圆角矩形 30">
                      <a:extLst>
                        <a:ext uri="{FF2B5EF4-FFF2-40B4-BE49-F238E27FC236}">
                          <a16:creationId xmlns:a16="http://schemas.microsoft.com/office/drawing/2014/main" id="{78593098-8C8D-D04A-89FC-B85D212A4E7C}"/>
                        </a:ext>
                      </a:extLst>
                    </p:cNvPr>
                    <p:cNvSpPr/>
                    <p:nvPr/>
                  </p:nvSpPr>
                  <p:spPr>
                    <a:xfrm>
                      <a:off x="7915733" y="2177796"/>
                      <a:ext cx="2528277" cy="21031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a:p>
                  </p:txBody>
                </p:sp>
                <p:pic>
                  <p:nvPicPr>
                    <p:cNvPr id="34" name="图形 33" descr="工作流 ">
                      <a:extLst>
                        <a:ext uri="{FF2B5EF4-FFF2-40B4-BE49-F238E27FC236}">
                          <a16:creationId xmlns:a16="http://schemas.microsoft.com/office/drawing/2014/main" id="{26766235-5A89-CE42-B24F-E4EE88E877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8507" y="2469940"/>
                      <a:ext cx="1568979" cy="1568979"/>
                    </a:xfrm>
                    <a:prstGeom prst="rect">
                      <a:avLst/>
                    </a:prstGeom>
                  </p:spPr>
                </p:pic>
              </p:grpSp>
              <p:grpSp>
                <p:nvGrpSpPr>
                  <p:cNvPr id="37" name="组合 36">
                    <a:extLst>
                      <a:ext uri="{FF2B5EF4-FFF2-40B4-BE49-F238E27FC236}">
                        <a16:creationId xmlns:a16="http://schemas.microsoft.com/office/drawing/2014/main" id="{3038775C-691E-7947-A220-3FDB47DDC98A}"/>
                      </a:ext>
                    </a:extLst>
                  </p:cNvPr>
                  <p:cNvGrpSpPr/>
                  <p:nvPr/>
                </p:nvGrpSpPr>
                <p:grpSpPr>
                  <a:xfrm>
                    <a:off x="3466274" y="2714543"/>
                    <a:ext cx="1714643" cy="1426306"/>
                    <a:chOff x="4363395" y="2211365"/>
                    <a:chExt cx="2528277" cy="2052973"/>
                  </a:xfrm>
                </p:grpSpPr>
                <p:grpSp>
                  <p:nvGrpSpPr>
                    <p:cNvPr id="32" name="组合 31">
                      <a:extLst>
                        <a:ext uri="{FF2B5EF4-FFF2-40B4-BE49-F238E27FC236}">
                          <a16:creationId xmlns:a16="http://schemas.microsoft.com/office/drawing/2014/main" id="{309DB372-805B-6B48-BABF-360C1CDCA4D6}"/>
                        </a:ext>
                      </a:extLst>
                    </p:cNvPr>
                    <p:cNvGrpSpPr/>
                    <p:nvPr/>
                  </p:nvGrpSpPr>
                  <p:grpSpPr>
                    <a:xfrm>
                      <a:off x="4363395" y="2211365"/>
                      <a:ext cx="2528277" cy="2052973"/>
                      <a:chOff x="4598985" y="3103685"/>
                      <a:chExt cx="2528277" cy="2052973"/>
                    </a:xfrm>
                  </p:grpSpPr>
                  <p:sp>
                    <p:nvSpPr>
                      <p:cNvPr id="19" name="圆角矩形 18">
                        <a:extLst>
                          <a:ext uri="{FF2B5EF4-FFF2-40B4-BE49-F238E27FC236}">
                            <a16:creationId xmlns:a16="http://schemas.microsoft.com/office/drawing/2014/main" id="{44051DD3-7EE1-B843-ABB2-6CED8CED4324}"/>
                          </a:ext>
                        </a:extLst>
                      </p:cNvPr>
                      <p:cNvSpPr/>
                      <p:nvPr/>
                    </p:nvSpPr>
                    <p:spPr>
                      <a:xfrm>
                        <a:off x="4598985" y="3103685"/>
                        <a:ext cx="2528277" cy="205297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p>
                    </p:txBody>
                  </p:sp>
                  <p:pic>
                    <p:nvPicPr>
                      <p:cNvPr id="21" name="图形 20" descr="拖把和水桶">
                        <a:extLst>
                          <a:ext uri="{FF2B5EF4-FFF2-40B4-BE49-F238E27FC236}">
                            <a16:creationId xmlns:a16="http://schemas.microsoft.com/office/drawing/2014/main" id="{7196436B-3D7C-054B-B7C6-8DEB81B59D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45524" y="3672973"/>
                        <a:ext cx="914401" cy="914400"/>
                      </a:xfrm>
                      <a:prstGeom prst="rect">
                        <a:avLst/>
                      </a:prstGeom>
                    </p:spPr>
                  </p:pic>
                  <p:cxnSp>
                    <p:nvCxnSpPr>
                      <p:cNvPr id="27" name="直线箭头连接符 26">
                        <a:extLst>
                          <a:ext uri="{FF2B5EF4-FFF2-40B4-BE49-F238E27FC236}">
                            <a16:creationId xmlns:a16="http://schemas.microsoft.com/office/drawing/2014/main" id="{DC7E3B04-E1D9-CC4F-AF0D-F9AF3E9F01C4}"/>
                          </a:ext>
                        </a:extLst>
                      </p:cNvPr>
                      <p:cNvCxnSpPr>
                        <a:cxnSpLocks/>
                        <a:stCxn id="21" idx="3"/>
                      </p:cNvCxnSpPr>
                      <p:nvPr/>
                    </p:nvCxnSpPr>
                    <p:spPr>
                      <a:xfrm>
                        <a:off x="5659923" y="4130174"/>
                        <a:ext cx="406402" cy="0"/>
                      </a:xfrm>
                      <a:prstGeom prst="straightConnector1">
                        <a:avLst/>
                      </a:prstGeom>
                      <a:ln w="57150">
                        <a:tailEnd type="triangle"/>
                      </a:ln>
                    </p:spPr>
                    <p:style>
                      <a:lnRef idx="2">
                        <a:schemeClr val="accent1">
                          <a:shade val="50000"/>
                        </a:schemeClr>
                      </a:lnRef>
                      <a:fillRef idx="1">
                        <a:schemeClr val="accent1"/>
                      </a:fillRef>
                      <a:effectRef idx="0">
                        <a:schemeClr val="accent1"/>
                      </a:effectRef>
                      <a:fontRef idx="minor">
                        <a:schemeClr val="lt1"/>
                      </a:fontRef>
                    </p:style>
                  </p:cxnSp>
                </p:grpSp>
                <p:pic>
                  <p:nvPicPr>
                    <p:cNvPr id="36" name="图形 35" descr="列表">
                      <a:extLst>
                        <a:ext uri="{FF2B5EF4-FFF2-40B4-BE49-F238E27FC236}">
                          <a16:creationId xmlns:a16="http://schemas.microsoft.com/office/drawing/2014/main" id="{A2076FF4-7149-0D43-8EE9-B262D272B0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6983" y="2875162"/>
                      <a:ext cx="914401" cy="914400"/>
                    </a:xfrm>
                    <a:prstGeom prst="rect">
                      <a:avLst/>
                    </a:prstGeom>
                  </p:spPr>
                </p:pic>
              </p:grpSp>
              <p:grpSp>
                <p:nvGrpSpPr>
                  <p:cNvPr id="54" name="组合 53">
                    <a:extLst>
                      <a:ext uri="{FF2B5EF4-FFF2-40B4-BE49-F238E27FC236}">
                        <a16:creationId xmlns:a16="http://schemas.microsoft.com/office/drawing/2014/main" id="{207872B4-BC22-9142-932D-9AC8F6B27EA0}"/>
                      </a:ext>
                    </a:extLst>
                  </p:cNvPr>
                  <p:cNvGrpSpPr/>
                  <p:nvPr/>
                </p:nvGrpSpPr>
                <p:grpSpPr>
                  <a:xfrm>
                    <a:off x="8568064" y="2754708"/>
                    <a:ext cx="1714643" cy="1426307"/>
                    <a:chOff x="8496302" y="4438911"/>
                    <a:chExt cx="2528277" cy="2103120"/>
                  </a:xfrm>
                </p:grpSpPr>
                <p:sp>
                  <p:nvSpPr>
                    <p:cNvPr id="46" name="圆角矩形 45">
                      <a:extLst>
                        <a:ext uri="{FF2B5EF4-FFF2-40B4-BE49-F238E27FC236}">
                          <a16:creationId xmlns:a16="http://schemas.microsoft.com/office/drawing/2014/main" id="{EDB68381-CF0B-2348-9485-7735332A29F7}"/>
                        </a:ext>
                      </a:extLst>
                    </p:cNvPr>
                    <p:cNvSpPr/>
                    <p:nvPr/>
                  </p:nvSpPr>
                  <p:spPr>
                    <a:xfrm>
                      <a:off x="8496302" y="4438911"/>
                      <a:ext cx="2528277" cy="2103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41" name="图形 40" descr="网络图">
                      <a:extLst>
                        <a:ext uri="{FF2B5EF4-FFF2-40B4-BE49-F238E27FC236}">
                          <a16:creationId xmlns:a16="http://schemas.microsoft.com/office/drawing/2014/main" id="{9134418E-D87B-D34D-9B1E-9D9A7825C5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96302" y="5033273"/>
                      <a:ext cx="914400" cy="914399"/>
                    </a:xfrm>
                    <a:prstGeom prst="rect">
                      <a:avLst/>
                    </a:prstGeom>
                  </p:spPr>
                </p:pic>
                <p:pic>
                  <p:nvPicPr>
                    <p:cNvPr id="49" name="图形 48" descr="灯泡和铅笔 ">
                      <a:extLst>
                        <a:ext uri="{FF2B5EF4-FFF2-40B4-BE49-F238E27FC236}">
                          <a16:creationId xmlns:a16="http://schemas.microsoft.com/office/drawing/2014/main" id="{24D0CF3F-4A32-8045-A663-530501526A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00734" y="5033271"/>
                      <a:ext cx="914401" cy="914399"/>
                    </a:xfrm>
                    <a:prstGeom prst="rect">
                      <a:avLst/>
                    </a:prstGeom>
                  </p:spPr>
                </p:pic>
                <p:cxnSp>
                  <p:nvCxnSpPr>
                    <p:cNvPr id="51" name="直线箭头连接符 50">
                      <a:extLst>
                        <a:ext uri="{FF2B5EF4-FFF2-40B4-BE49-F238E27FC236}">
                          <a16:creationId xmlns:a16="http://schemas.microsoft.com/office/drawing/2014/main" id="{E4E53B64-7D9F-AC45-84F3-6CA212D3025D}"/>
                        </a:ext>
                      </a:extLst>
                    </p:cNvPr>
                    <p:cNvCxnSpPr>
                      <a:cxnSpLocks/>
                      <a:stCxn id="41" idx="3"/>
                      <a:endCxn id="49" idx="1"/>
                    </p:cNvCxnSpPr>
                    <p:nvPr/>
                  </p:nvCxnSpPr>
                  <p:spPr>
                    <a:xfrm>
                      <a:off x="9410703" y="5490473"/>
                      <a:ext cx="590031" cy="0"/>
                    </a:xfrm>
                    <a:prstGeom prst="straightConnector1">
                      <a:avLst/>
                    </a:prstGeom>
                    <a:ln w="57150">
                      <a:solidFill>
                        <a:schemeClr val="accent6"/>
                      </a:solidFill>
                      <a:tailEnd type="triangle"/>
                    </a:ln>
                  </p:spPr>
                  <p:style>
                    <a:lnRef idx="2">
                      <a:schemeClr val="accent6"/>
                    </a:lnRef>
                    <a:fillRef idx="0">
                      <a:schemeClr val="accent6"/>
                    </a:fillRef>
                    <a:effectRef idx="1">
                      <a:schemeClr val="accent6"/>
                    </a:effectRef>
                    <a:fontRef idx="minor">
                      <a:schemeClr val="tx1"/>
                    </a:fontRef>
                  </p:style>
                </p:cxnSp>
              </p:grpSp>
            </p:grpSp>
            <p:pic>
              <p:nvPicPr>
                <p:cNvPr id="65" name="图形 64" descr="箭头: 直">
                  <a:extLst>
                    <a:ext uri="{FF2B5EF4-FFF2-40B4-BE49-F238E27FC236}">
                      <a16:creationId xmlns:a16="http://schemas.microsoft.com/office/drawing/2014/main" id="{592DD94F-234F-A54E-8937-014E9B3483B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4661837" y="2986021"/>
                  <a:ext cx="914400" cy="914400"/>
                </a:xfrm>
                <a:prstGeom prst="rect">
                  <a:avLst/>
                </a:prstGeom>
              </p:spPr>
            </p:pic>
            <p:pic>
              <p:nvPicPr>
                <p:cNvPr id="66" name="图形 65" descr="箭头: 直">
                  <a:extLst>
                    <a:ext uri="{FF2B5EF4-FFF2-40B4-BE49-F238E27FC236}">
                      <a16:creationId xmlns:a16="http://schemas.microsoft.com/office/drawing/2014/main" id="{4E4490E0-E03F-6541-8FE9-25A69F4213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7156850" y="2988798"/>
                  <a:ext cx="914400" cy="914400"/>
                </a:xfrm>
                <a:prstGeom prst="rect">
                  <a:avLst/>
                </a:prstGeom>
              </p:spPr>
            </p:pic>
            <p:sp>
              <p:nvSpPr>
                <p:cNvPr id="67" name="文本框 66">
                  <a:extLst>
                    <a:ext uri="{FF2B5EF4-FFF2-40B4-BE49-F238E27FC236}">
                      <a16:creationId xmlns:a16="http://schemas.microsoft.com/office/drawing/2014/main" id="{0AD2D15D-F03C-5249-8E02-486C8CE4D523}"/>
                    </a:ext>
                  </a:extLst>
                </p:cNvPr>
                <p:cNvSpPr txBox="1"/>
                <p:nvPr/>
              </p:nvSpPr>
              <p:spPr>
                <a:xfrm>
                  <a:off x="2600832" y="4175787"/>
                  <a:ext cx="2311743" cy="682975"/>
                </a:xfrm>
                <a:prstGeom prst="rect">
                  <a:avLst/>
                </a:prstGeom>
                <a:noFill/>
              </p:spPr>
              <p:txBody>
                <a:bodyPr wrap="square" rtlCol="0">
                  <a:spAutoFit/>
                </a:bodyPr>
                <a:lstStyle/>
                <a:p>
                  <a:pPr algn="ctr"/>
                  <a:r>
                    <a:rPr kumimoji="1" lang="en-US" altLang="zh-CN" dirty="0">
                      <a:ln w="0"/>
                      <a:solidFill>
                        <a:schemeClr val="accent1"/>
                      </a:solidFill>
                      <a:effectLst>
                        <a:outerShdw blurRad="38100" dist="25400" dir="5400000" algn="ctr" rotWithShape="0">
                          <a:srgbClr val="6E747A">
                            <a:alpha val="43000"/>
                          </a:srgbClr>
                        </a:outerShdw>
                      </a:effectLst>
                    </a:rPr>
                    <a:t>Data Pre-processing and Encoding</a:t>
                  </a:r>
                  <a:endParaRPr kumimoji="1" lang="zh-CN" altLang="en-US" dirty="0">
                    <a:ln w="0"/>
                    <a:solidFill>
                      <a:schemeClr val="accent1"/>
                    </a:solidFill>
                    <a:effectLst>
                      <a:outerShdw blurRad="38100" dist="25400" dir="5400000" algn="ctr" rotWithShape="0">
                        <a:srgbClr val="6E747A">
                          <a:alpha val="43000"/>
                        </a:srgbClr>
                      </a:outerShdw>
                    </a:effectLst>
                  </a:endParaRPr>
                </a:p>
              </p:txBody>
            </p:sp>
            <p:sp>
              <p:nvSpPr>
                <p:cNvPr id="68" name="文本框 67">
                  <a:extLst>
                    <a:ext uri="{FF2B5EF4-FFF2-40B4-BE49-F238E27FC236}">
                      <a16:creationId xmlns:a16="http://schemas.microsoft.com/office/drawing/2014/main" id="{F028D7CA-895E-A94F-AE58-617E0C8330F6}"/>
                    </a:ext>
                  </a:extLst>
                </p:cNvPr>
                <p:cNvSpPr txBox="1"/>
                <p:nvPr/>
              </p:nvSpPr>
              <p:spPr>
                <a:xfrm>
                  <a:off x="5264000" y="4246313"/>
                  <a:ext cx="2184909" cy="390271"/>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kumimoji="1" lang="en-US" altLang="zh-CN" dirty="0">
                      <a:ln w="0">
                        <a:solidFill>
                          <a:schemeClr val="accent4"/>
                        </a:solidFill>
                      </a:ln>
                      <a:solidFill>
                        <a:schemeClr val="accent1"/>
                      </a:solidFill>
                      <a:effectLst>
                        <a:outerShdw blurRad="38100" dist="25400" dir="5400000" algn="ctr" rotWithShape="0">
                          <a:srgbClr val="6E747A">
                            <a:alpha val="43000"/>
                          </a:srgbClr>
                        </a:outerShdw>
                      </a:effectLst>
                    </a:rPr>
                    <a:t>Feature Engineering</a:t>
                  </a:r>
                  <a:endParaRPr kumimoji="1" lang="zh-CN" altLang="en-US" dirty="0">
                    <a:ln w="0">
                      <a:solidFill>
                        <a:schemeClr val="accent4"/>
                      </a:solidFill>
                    </a:ln>
                    <a:solidFill>
                      <a:schemeClr val="accent1"/>
                    </a:solidFill>
                    <a:effectLst>
                      <a:outerShdw blurRad="38100" dist="25400" dir="5400000" algn="ctr" rotWithShape="0">
                        <a:srgbClr val="6E747A">
                          <a:alpha val="43000"/>
                        </a:srgbClr>
                      </a:outerShdw>
                    </a:effectLst>
                  </a:endParaRPr>
                </a:p>
              </p:txBody>
            </p:sp>
            <p:sp>
              <p:nvSpPr>
                <p:cNvPr id="69" name="文本框 68">
                  <a:extLst>
                    <a:ext uri="{FF2B5EF4-FFF2-40B4-BE49-F238E27FC236}">
                      <a16:creationId xmlns:a16="http://schemas.microsoft.com/office/drawing/2014/main" id="{455FEBAE-2DA3-6C4C-96A1-57FB70AAFFC6}"/>
                    </a:ext>
                  </a:extLst>
                </p:cNvPr>
                <p:cNvSpPr txBox="1"/>
                <p:nvPr/>
              </p:nvSpPr>
              <p:spPr>
                <a:xfrm>
                  <a:off x="8023199" y="4250037"/>
                  <a:ext cx="1958409" cy="390271"/>
                </a:xfrm>
                <a:prstGeom prst="rect">
                  <a:avLst/>
                </a:prstGeom>
                <a:noFill/>
              </p:spPr>
              <p:txBody>
                <a:bodyPr wrap="square" rtlCol="0">
                  <a:spAutoFit/>
                </a:bodyPr>
                <a:lstStyle/>
                <a:p>
                  <a:pPr algn="ctr"/>
                  <a:r>
                    <a:rPr kumimoji="1" lang="en-US" altLang="zh-CN" dirty="0">
                      <a:ln w="0">
                        <a:solidFill>
                          <a:schemeClr val="accent6"/>
                        </a:solidFill>
                      </a:ln>
                      <a:solidFill>
                        <a:schemeClr val="accent1"/>
                      </a:solidFill>
                      <a:effectLst>
                        <a:outerShdw blurRad="38100" dist="25400" dir="5400000" algn="ctr" rotWithShape="0">
                          <a:srgbClr val="6E747A">
                            <a:alpha val="43000"/>
                          </a:srgbClr>
                        </a:outerShdw>
                      </a:effectLst>
                    </a:rPr>
                    <a:t>Model Selection</a:t>
                  </a:r>
                  <a:endParaRPr kumimoji="1" lang="zh-CN" altLang="en-US" dirty="0">
                    <a:ln w="0">
                      <a:solidFill>
                        <a:schemeClr val="accent6"/>
                      </a:solidFill>
                    </a:ln>
                    <a:solidFill>
                      <a:schemeClr val="accent1"/>
                    </a:solidFill>
                    <a:effectLst>
                      <a:outerShdw blurRad="38100" dist="25400" dir="5400000" algn="ctr" rotWithShape="0">
                        <a:srgbClr val="6E747A">
                          <a:alpha val="43000"/>
                        </a:srgbClr>
                      </a:outerShdw>
                    </a:effectLst>
                  </a:endParaRPr>
                </a:p>
              </p:txBody>
            </p:sp>
          </p:grpSp>
          <p:grpSp>
            <p:nvGrpSpPr>
              <p:cNvPr id="132" name="组合 131">
                <a:extLst>
                  <a:ext uri="{FF2B5EF4-FFF2-40B4-BE49-F238E27FC236}">
                    <a16:creationId xmlns:a16="http://schemas.microsoft.com/office/drawing/2014/main" id="{15751A90-5A33-1B46-A082-470186B5B92A}"/>
                  </a:ext>
                </a:extLst>
              </p:cNvPr>
              <p:cNvGrpSpPr/>
              <p:nvPr/>
            </p:nvGrpSpPr>
            <p:grpSpPr>
              <a:xfrm>
                <a:off x="3540780" y="1055517"/>
                <a:ext cx="723900" cy="723900"/>
                <a:chOff x="4172584" y="5679919"/>
                <a:chExt cx="723900" cy="723900"/>
              </a:xfrm>
            </p:grpSpPr>
            <p:grpSp>
              <p:nvGrpSpPr>
                <p:cNvPr id="77" name="图形 75" descr="处理器">
                  <a:extLst>
                    <a:ext uri="{FF2B5EF4-FFF2-40B4-BE49-F238E27FC236}">
                      <a16:creationId xmlns:a16="http://schemas.microsoft.com/office/drawing/2014/main" id="{5D9C1DB4-DD02-EA4A-91A8-1A19B7548C02}"/>
                    </a:ext>
                  </a:extLst>
                </p:cNvPr>
                <p:cNvGrpSpPr/>
                <p:nvPr/>
              </p:nvGrpSpPr>
              <p:grpSpPr>
                <a:xfrm>
                  <a:off x="4172584" y="5679919"/>
                  <a:ext cx="723900" cy="723900"/>
                  <a:chOff x="4172584" y="5679919"/>
                  <a:chExt cx="723900" cy="723900"/>
                </a:xfrm>
              </p:grpSpPr>
              <p:sp>
                <p:nvSpPr>
                  <p:cNvPr id="78" name="任意形状 77">
                    <a:extLst>
                      <a:ext uri="{FF2B5EF4-FFF2-40B4-BE49-F238E27FC236}">
                        <a16:creationId xmlns:a16="http://schemas.microsoft.com/office/drawing/2014/main" id="{2F9F5E1B-1BE0-3D41-963A-AB6BEF983EFE}"/>
                      </a:ext>
                    </a:extLst>
                  </p:cNvPr>
                  <p:cNvSpPr/>
                  <p:nvPr/>
                </p:nvSpPr>
                <p:spPr>
                  <a:xfrm>
                    <a:off x="4172584" y="59085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79" name="任意形状 78">
                    <a:extLst>
                      <a:ext uri="{FF2B5EF4-FFF2-40B4-BE49-F238E27FC236}">
                        <a16:creationId xmlns:a16="http://schemas.microsoft.com/office/drawing/2014/main" id="{2A3E81DB-F62F-DB4A-815A-59B675EA9806}"/>
                      </a:ext>
                    </a:extLst>
                  </p:cNvPr>
                  <p:cNvSpPr/>
                  <p:nvPr/>
                </p:nvSpPr>
                <p:spPr>
                  <a:xfrm>
                    <a:off x="4172584" y="58323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0" name="任意形状 79">
                    <a:extLst>
                      <a:ext uri="{FF2B5EF4-FFF2-40B4-BE49-F238E27FC236}">
                        <a16:creationId xmlns:a16="http://schemas.microsoft.com/office/drawing/2014/main" id="{B469D7F2-4A05-BE44-BB91-FCCF351D8FF3}"/>
                      </a:ext>
                    </a:extLst>
                  </p:cNvPr>
                  <p:cNvSpPr/>
                  <p:nvPr/>
                </p:nvSpPr>
                <p:spPr>
                  <a:xfrm>
                    <a:off x="4172584" y="59847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1" name="任意形状 80">
                    <a:extLst>
                      <a:ext uri="{FF2B5EF4-FFF2-40B4-BE49-F238E27FC236}">
                        <a16:creationId xmlns:a16="http://schemas.microsoft.com/office/drawing/2014/main" id="{7E7830F1-E3F7-7A4D-A00A-2C64DD464CDF}"/>
                      </a:ext>
                    </a:extLst>
                  </p:cNvPr>
                  <p:cNvSpPr/>
                  <p:nvPr/>
                </p:nvSpPr>
                <p:spPr>
                  <a:xfrm>
                    <a:off x="4172584" y="62133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2" name="任意形状 81">
                    <a:extLst>
                      <a:ext uri="{FF2B5EF4-FFF2-40B4-BE49-F238E27FC236}">
                        <a16:creationId xmlns:a16="http://schemas.microsoft.com/office/drawing/2014/main" id="{0E40B6AE-0651-DA41-A2E4-B69C6783CBBB}"/>
                      </a:ext>
                    </a:extLst>
                  </p:cNvPr>
                  <p:cNvSpPr/>
                  <p:nvPr/>
                </p:nvSpPr>
                <p:spPr>
                  <a:xfrm>
                    <a:off x="4172584" y="61371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3" name="任意形状 82">
                    <a:extLst>
                      <a:ext uri="{FF2B5EF4-FFF2-40B4-BE49-F238E27FC236}">
                        <a16:creationId xmlns:a16="http://schemas.microsoft.com/office/drawing/2014/main" id="{006B3546-B5E9-1D45-95C3-54512AB5E84F}"/>
                      </a:ext>
                    </a:extLst>
                  </p:cNvPr>
                  <p:cNvSpPr/>
                  <p:nvPr/>
                </p:nvSpPr>
                <p:spPr>
                  <a:xfrm>
                    <a:off x="4172584" y="60609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4" name="任意形状 83">
                    <a:extLst>
                      <a:ext uri="{FF2B5EF4-FFF2-40B4-BE49-F238E27FC236}">
                        <a16:creationId xmlns:a16="http://schemas.microsoft.com/office/drawing/2014/main" id="{21A834BF-2137-0549-BBDF-D6B5921CAC63}"/>
                      </a:ext>
                    </a:extLst>
                  </p:cNvPr>
                  <p:cNvSpPr/>
                  <p:nvPr/>
                </p:nvSpPr>
                <p:spPr>
                  <a:xfrm>
                    <a:off x="4829809" y="61371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5" name="任意形状 84">
                    <a:extLst>
                      <a:ext uri="{FF2B5EF4-FFF2-40B4-BE49-F238E27FC236}">
                        <a16:creationId xmlns:a16="http://schemas.microsoft.com/office/drawing/2014/main" id="{F78633A6-E6A7-F84C-AD19-F62650609C58}"/>
                      </a:ext>
                    </a:extLst>
                  </p:cNvPr>
                  <p:cNvSpPr/>
                  <p:nvPr/>
                </p:nvSpPr>
                <p:spPr>
                  <a:xfrm>
                    <a:off x="4829809" y="62133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6" name="任意形状 85">
                    <a:extLst>
                      <a:ext uri="{FF2B5EF4-FFF2-40B4-BE49-F238E27FC236}">
                        <a16:creationId xmlns:a16="http://schemas.microsoft.com/office/drawing/2014/main" id="{A292DC34-2278-8443-B6A3-79DC8F5BCC57}"/>
                      </a:ext>
                    </a:extLst>
                  </p:cNvPr>
                  <p:cNvSpPr/>
                  <p:nvPr/>
                </p:nvSpPr>
                <p:spPr>
                  <a:xfrm>
                    <a:off x="4829809" y="60609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7" name="任意形状 86">
                    <a:extLst>
                      <a:ext uri="{FF2B5EF4-FFF2-40B4-BE49-F238E27FC236}">
                        <a16:creationId xmlns:a16="http://schemas.microsoft.com/office/drawing/2014/main" id="{7DCBA31A-76BD-B447-93DF-169CD8502E0A}"/>
                      </a:ext>
                    </a:extLst>
                  </p:cNvPr>
                  <p:cNvSpPr/>
                  <p:nvPr/>
                </p:nvSpPr>
                <p:spPr>
                  <a:xfrm>
                    <a:off x="4829809" y="58323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8" name="任意形状 87">
                    <a:extLst>
                      <a:ext uri="{FF2B5EF4-FFF2-40B4-BE49-F238E27FC236}">
                        <a16:creationId xmlns:a16="http://schemas.microsoft.com/office/drawing/2014/main" id="{DF7B2636-4BD5-7B44-B8AC-B1B7606BEF3E}"/>
                      </a:ext>
                    </a:extLst>
                  </p:cNvPr>
                  <p:cNvSpPr/>
                  <p:nvPr/>
                </p:nvSpPr>
                <p:spPr>
                  <a:xfrm>
                    <a:off x="4829809" y="59847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89" name="任意形状 88">
                    <a:extLst>
                      <a:ext uri="{FF2B5EF4-FFF2-40B4-BE49-F238E27FC236}">
                        <a16:creationId xmlns:a16="http://schemas.microsoft.com/office/drawing/2014/main" id="{DEFC17AB-0727-5643-B3C6-F90BDCD78515}"/>
                      </a:ext>
                    </a:extLst>
                  </p:cNvPr>
                  <p:cNvSpPr/>
                  <p:nvPr/>
                </p:nvSpPr>
                <p:spPr>
                  <a:xfrm>
                    <a:off x="4829809" y="5908519"/>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0" name="任意形状 89">
                    <a:extLst>
                      <a:ext uri="{FF2B5EF4-FFF2-40B4-BE49-F238E27FC236}">
                        <a16:creationId xmlns:a16="http://schemas.microsoft.com/office/drawing/2014/main" id="{D54AEA53-866E-3E42-9DDD-CEA68642C5E3}"/>
                      </a:ext>
                    </a:extLst>
                  </p:cNvPr>
                  <p:cNvSpPr/>
                  <p:nvPr/>
                </p:nvSpPr>
                <p:spPr>
                  <a:xfrm>
                    <a:off x="45535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1" name="任意形状 90">
                    <a:extLst>
                      <a:ext uri="{FF2B5EF4-FFF2-40B4-BE49-F238E27FC236}">
                        <a16:creationId xmlns:a16="http://schemas.microsoft.com/office/drawing/2014/main" id="{D157AF80-30A8-6441-8AA7-B6BE90D99CF5}"/>
                      </a:ext>
                    </a:extLst>
                  </p:cNvPr>
                  <p:cNvSpPr/>
                  <p:nvPr/>
                </p:nvSpPr>
                <p:spPr>
                  <a:xfrm>
                    <a:off x="47059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2" name="任意形状 91">
                    <a:extLst>
                      <a:ext uri="{FF2B5EF4-FFF2-40B4-BE49-F238E27FC236}">
                        <a16:creationId xmlns:a16="http://schemas.microsoft.com/office/drawing/2014/main" id="{F381727E-D77D-9D45-B206-8EA6A10FB710}"/>
                      </a:ext>
                    </a:extLst>
                  </p:cNvPr>
                  <p:cNvSpPr/>
                  <p:nvPr/>
                </p:nvSpPr>
                <p:spPr>
                  <a:xfrm>
                    <a:off x="46297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3" name="任意形状 92">
                    <a:extLst>
                      <a:ext uri="{FF2B5EF4-FFF2-40B4-BE49-F238E27FC236}">
                        <a16:creationId xmlns:a16="http://schemas.microsoft.com/office/drawing/2014/main" id="{375B6EF9-08AD-7D4B-AD0D-A3CD903231DD}"/>
                      </a:ext>
                    </a:extLst>
                  </p:cNvPr>
                  <p:cNvSpPr/>
                  <p:nvPr/>
                </p:nvSpPr>
                <p:spPr>
                  <a:xfrm>
                    <a:off x="44773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4" name="任意形状 93">
                    <a:extLst>
                      <a:ext uri="{FF2B5EF4-FFF2-40B4-BE49-F238E27FC236}">
                        <a16:creationId xmlns:a16="http://schemas.microsoft.com/office/drawing/2014/main" id="{B399C901-3A04-DF43-8639-AB00A625AA14}"/>
                      </a:ext>
                    </a:extLst>
                  </p:cNvPr>
                  <p:cNvSpPr/>
                  <p:nvPr/>
                </p:nvSpPr>
                <p:spPr>
                  <a:xfrm>
                    <a:off x="43249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5" name="任意形状 94">
                    <a:extLst>
                      <a:ext uri="{FF2B5EF4-FFF2-40B4-BE49-F238E27FC236}">
                        <a16:creationId xmlns:a16="http://schemas.microsoft.com/office/drawing/2014/main" id="{BB72FB6A-9E3C-EF44-9951-3E9C58B99EA1}"/>
                      </a:ext>
                    </a:extLst>
                  </p:cNvPr>
                  <p:cNvSpPr/>
                  <p:nvPr/>
                </p:nvSpPr>
                <p:spPr>
                  <a:xfrm>
                    <a:off x="4401184" y="5679919"/>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6" name="任意形状 95">
                    <a:extLst>
                      <a:ext uri="{FF2B5EF4-FFF2-40B4-BE49-F238E27FC236}">
                        <a16:creationId xmlns:a16="http://schemas.microsoft.com/office/drawing/2014/main" id="{CC7886F4-AD9A-4842-A3B4-F984E7B7CE0A}"/>
                      </a:ext>
                    </a:extLst>
                  </p:cNvPr>
                  <p:cNvSpPr/>
                  <p:nvPr/>
                </p:nvSpPr>
                <p:spPr>
                  <a:xfrm>
                    <a:off x="44011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7" name="任意形状 96">
                    <a:extLst>
                      <a:ext uri="{FF2B5EF4-FFF2-40B4-BE49-F238E27FC236}">
                        <a16:creationId xmlns:a16="http://schemas.microsoft.com/office/drawing/2014/main" id="{CC4783B3-0BF0-6948-AF35-C035B42D65D8}"/>
                      </a:ext>
                    </a:extLst>
                  </p:cNvPr>
                  <p:cNvSpPr/>
                  <p:nvPr/>
                </p:nvSpPr>
                <p:spPr>
                  <a:xfrm>
                    <a:off x="43249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8" name="任意形状 97">
                    <a:extLst>
                      <a:ext uri="{FF2B5EF4-FFF2-40B4-BE49-F238E27FC236}">
                        <a16:creationId xmlns:a16="http://schemas.microsoft.com/office/drawing/2014/main" id="{092D36DD-8D92-D14C-B6E3-3469C893A6F2}"/>
                      </a:ext>
                    </a:extLst>
                  </p:cNvPr>
                  <p:cNvSpPr/>
                  <p:nvPr/>
                </p:nvSpPr>
                <p:spPr>
                  <a:xfrm>
                    <a:off x="44773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99" name="任意形状 98">
                    <a:extLst>
                      <a:ext uri="{FF2B5EF4-FFF2-40B4-BE49-F238E27FC236}">
                        <a16:creationId xmlns:a16="http://schemas.microsoft.com/office/drawing/2014/main" id="{194DA7E4-3704-E145-B458-AD8D93D2D244}"/>
                      </a:ext>
                    </a:extLst>
                  </p:cNvPr>
                  <p:cNvSpPr/>
                  <p:nvPr/>
                </p:nvSpPr>
                <p:spPr>
                  <a:xfrm>
                    <a:off x="45535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100" name="任意形状 99">
                    <a:extLst>
                      <a:ext uri="{FF2B5EF4-FFF2-40B4-BE49-F238E27FC236}">
                        <a16:creationId xmlns:a16="http://schemas.microsoft.com/office/drawing/2014/main" id="{D5072827-FCE1-3942-9BD7-F0174152D830}"/>
                      </a:ext>
                    </a:extLst>
                  </p:cNvPr>
                  <p:cNvSpPr/>
                  <p:nvPr/>
                </p:nvSpPr>
                <p:spPr>
                  <a:xfrm>
                    <a:off x="46297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101" name="任意形状 100">
                    <a:extLst>
                      <a:ext uri="{FF2B5EF4-FFF2-40B4-BE49-F238E27FC236}">
                        <a16:creationId xmlns:a16="http://schemas.microsoft.com/office/drawing/2014/main" id="{CEED8EDB-2E57-7A49-B512-54DBEDF1257D}"/>
                      </a:ext>
                    </a:extLst>
                  </p:cNvPr>
                  <p:cNvSpPr/>
                  <p:nvPr/>
                </p:nvSpPr>
                <p:spPr>
                  <a:xfrm>
                    <a:off x="4705984" y="6337144"/>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sp>
                <p:nvSpPr>
                  <p:cNvPr id="103" name="任意形状 102">
                    <a:extLst>
                      <a:ext uri="{FF2B5EF4-FFF2-40B4-BE49-F238E27FC236}">
                        <a16:creationId xmlns:a16="http://schemas.microsoft.com/office/drawing/2014/main" id="{C3D2518D-D925-724C-97FE-415990BE4EFE}"/>
                      </a:ext>
                    </a:extLst>
                  </p:cNvPr>
                  <p:cNvSpPr/>
                  <p:nvPr/>
                </p:nvSpPr>
                <p:spPr>
                  <a:xfrm>
                    <a:off x="4277359" y="5784694"/>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dirty="0"/>
                  </a:p>
                </p:txBody>
              </p:sp>
            </p:grpSp>
            <p:sp>
              <p:nvSpPr>
                <p:cNvPr id="104" name="图形 74" descr="表格">
                  <a:extLst>
                    <a:ext uri="{FF2B5EF4-FFF2-40B4-BE49-F238E27FC236}">
                      <a16:creationId xmlns:a16="http://schemas.microsoft.com/office/drawing/2014/main" id="{DA83AE6A-E4B7-D04A-A240-7A6B5B213C0F}"/>
                    </a:ext>
                  </a:extLst>
                </p:cNvPr>
                <p:cNvSpPr/>
                <p:nvPr/>
              </p:nvSpPr>
              <p:spPr>
                <a:xfrm>
                  <a:off x="4415252" y="5921838"/>
                  <a:ext cx="248399" cy="248399"/>
                </a:xfrm>
                <a:custGeom>
                  <a:avLst/>
                  <a:gdLst>
                    <a:gd name="connsiteX0" fmla="*/ 254364 w 274988"/>
                    <a:gd name="connsiteY0" fmla="*/ 92869 h 288925"/>
                    <a:gd name="connsiteX1" fmla="*/ 185617 w 274988"/>
                    <a:gd name="connsiteY1" fmla="*/ 92869 h 288925"/>
                    <a:gd name="connsiteX2" fmla="*/ 185617 w 274988"/>
                    <a:gd name="connsiteY2" fmla="*/ 30956 h 288925"/>
                    <a:gd name="connsiteX3" fmla="*/ 254364 w 274988"/>
                    <a:gd name="connsiteY3" fmla="*/ 30956 h 288925"/>
                    <a:gd name="connsiteX4" fmla="*/ 254364 w 274988"/>
                    <a:gd name="connsiteY4" fmla="*/ 92869 h 288925"/>
                    <a:gd name="connsiteX5" fmla="*/ 254364 w 274988"/>
                    <a:gd name="connsiteY5" fmla="*/ 175419 h 288925"/>
                    <a:gd name="connsiteX6" fmla="*/ 185617 w 274988"/>
                    <a:gd name="connsiteY6" fmla="*/ 175419 h 288925"/>
                    <a:gd name="connsiteX7" fmla="*/ 185617 w 274988"/>
                    <a:gd name="connsiteY7" fmla="*/ 113506 h 288925"/>
                    <a:gd name="connsiteX8" fmla="*/ 254364 w 274988"/>
                    <a:gd name="connsiteY8" fmla="*/ 113506 h 288925"/>
                    <a:gd name="connsiteX9" fmla="*/ 254364 w 274988"/>
                    <a:gd name="connsiteY9" fmla="*/ 175419 h 288925"/>
                    <a:gd name="connsiteX10" fmla="*/ 254364 w 274988"/>
                    <a:gd name="connsiteY10" fmla="*/ 257969 h 288925"/>
                    <a:gd name="connsiteX11" fmla="*/ 185617 w 274988"/>
                    <a:gd name="connsiteY11" fmla="*/ 257969 h 288925"/>
                    <a:gd name="connsiteX12" fmla="*/ 185617 w 274988"/>
                    <a:gd name="connsiteY12" fmla="*/ 196057 h 288925"/>
                    <a:gd name="connsiteX13" fmla="*/ 254364 w 274988"/>
                    <a:gd name="connsiteY13" fmla="*/ 196057 h 288925"/>
                    <a:gd name="connsiteX14" fmla="*/ 254364 w 274988"/>
                    <a:gd name="connsiteY14" fmla="*/ 257969 h 288925"/>
                    <a:gd name="connsiteX15" fmla="*/ 103121 w 274988"/>
                    <a:gd name="connsiteY15" fmla="*/ 257969 h 288925"/>
                    <a:gd name="connsiteX16" fmla="*/ 103121 w 274988"/>
                    <a:gd name="connsiteY16" fmla="*/ 196057 h 288925"/>
                    <a:gd name="connsiteX17" fmla="*/ 171868 w 274988"/>
                    <a:gd name="connsiteY17" fmla="*/ 196057 h 288925"/>
                    <a:gd name="connsiteX18" fmla="*/ 171868 w 274988"/>
                    <a:gd name="connsiteY18" fmla="*/ 257969 h 288925"/>
                    <a:gd name="connsiteX19" fmla="*/ 103121 w 274988"/>
                    <a:gd name="connsiteY19" fmla="*/ 257969 h 288925"/>
                    <a:gd name="connsiteX20" fmla="*/ 20624 w 274988"/>
                    <a:gd name="connsiteY20" fmla="*/ 257969 h 288925"/>
                    <a:gd name="connsiteX21" fmla="*/ 20624 w 274988"/>
                    <a:gd name="connsiteY21" fmla="*/ 196057 h 288925"/>
                    <a:gd name="connsiteX22" fmla="*/ 89371 w 274988"/>
                    <a:gd name="connsiteY22" fmla="*/ 196057 h 288925"/>
                    <a:gd name="connsiteX23" fmla="*/ 89371 w 274988"/>
                    <a:gd name="connsiteY23" fmla="*/ 257969 h 288925"/>
                    <a:gd name="connsiteX24" fmla="*/ 20624 w 274988"/>
                    <a:gd name="connsiteY24" fmla="*/ 257969 h 288925"/>
                    <a:gd name="connsiteX25" fmla="*/ 20624 w 274988"/>
                    <a:gd name="connsiteY25" fmla="*/ 113506 h 288925"/>
                    <a:gd name="connsiteX26" fmla="*/ 89371 w 274988"/>
                    <a:gd name="connsiteY26" fmla="*/ 113506 h 288925"/>
                    <a:gd name="connsiteX27" fmla="*/ 89371 w 274988"/>
                    <a:gd name="connsiteY27" fmla="*/ 175419 h 288925"/>
                    <a:gd name="connsiteX28" fmla="*/ 20624 w 274988"/>
                    <a:gd name="connsiteY28" fmla="*/ 175419 h 288925"/>
                    <a:gd name="connsiteX29" fmla="*/ 20624 w 274988"/>
                    <a:gd name="connsiteY29" fmla="*/ 113506 h 288925"/>
                    <a:gd name="connsiteX30" fmla="*/ 20624 w 274988"/>
                    <a:gd name="connsiteY30" fmla="*/ 30956 h 288925"/>
                    <a:gd name="connsiteX31" fmla="*/ 89371 w 274988"/>
                    <a:gd name="connsiteY31" fmla="*/ 30956 h 288925"/>
                    <a:gd name="connsiteX32" fmla="*/ 89371 w 274988"/>
                    <a:gd name="connsiteY32" fmla="*/ 92869 h 288925"/>
                    <a:gd name="connsiteX33" fmla="*/ 20624 w 274988"/>
                    <a:gd name="connsiteY33" fmla="*/ 92869 h 288925"/>
                    <a:gd name="connsiteX34" fmla="*/ 20624 w 274988"/>
                    <a:gd name="connsiteY34" fmla="*/ 30956 h 288925"/>
                    <a:gd name="connsiteX35" fmla="*/ 171868 w 274988"/>
                    <a:gd name="connsiteY35" fmla="*/ 113506 h 288925"/>
                    <a:gd name="connsiteX36" fmla="*/ 171868 w 274988"/>
                    <a:gd name="connsiteY36" fmla="*/ 175419 h 288925"/>
                    <a:gd name="connsiteX37" fmla="*/ 103121 w 274988"/>
                    <a:gd name="connsiteY37" fmla="*/ 175419 h 288925"/>
                    <a:gd name="connsiteX38" fmla="*/ 103121 w 274988"/>
                    <a:gd name="connsiteY38" fmla="*/ 113506 h 288925"/>
                    <a:gd name="connsiteX39" fmla="*/ 171868 w 274988"/>
                    <a:gd name="connsiteY39" fmla="*/ 113506 h 288925"/>
                    <a:gd name="connsiteX40" fmla="*/ 171868 w 274988"/>
                    <a:gd name="connsiteY40" fmla="*/ 30956 h 288925"/>
                    <a:gd name="connsiteX41" fmla="*/ 171868 w 274988"/>
                    <a:gd name="connsiteY41" fmla="*/ 92869 h 288925"/>
                    <a:gd name="connsiteX42" fmla="*/ 103121 w 274988"/>
                    <a:gd name="connsiteY42" fmla="*/ 92869 h 288925"/>
                    <a:gd name="connsiteX43" fmla="*/ 103121 w 274988"/>
                    <a:gd name="connsiteY43" fmla="*/ 30956 h 288925"/>
                    <a:gd name="connsiteX44" fmla="*/ 171868 w 274988"/>
                    <a:gd name="connsiteY44" fmla="*/ 30956 h 288925"/>
                    <a:gd name="connsiteX45" fmla="*/ 0 w 274988"/>
                    <a:gd name="connsiteY45" fmla="*/ 0 h 288925"/>
                    <a:gd name="connsiteX46" fmla="*/ 0 w 274988"/>
                    <a:gd name="connsiteY46" fmla="*/ 288926 h 288925"/>
                    <a:gd name="connsiteX47" fmla="*/ 274988 w 274988"/>
                    <a:gd name="connsiteY47" fmla="*/ 288926 h 288925"/>
                    <a:gd name="connsiteX48" fmla="*/ 274988 w 274988"/>
                    <a:gd name="connsiteY48" fmla="*/ 0 h 288925"/>
                    <a:gd name="connsiteX49" fmla="*/ 0 w 274988"/>
                    <a:gd name="connsiteY49"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988" h="288925">
                      <a:moveTo>
                        <a:pt x="254364" y="92869"/>
                      </a:moveTo>
                      <a:lnTo>
                        <a:pt x="185617" y="92869"/>
                      </a:lnTo>
                      <a:lnTo>
                        <a:pt x="185617" y="30956"/>
                      </a:lnTo>
                      <a:lnTo>
                        <a:pt x="254364" y="30956"/>
                      </a:lnTo>
                      <a:lnTo>
                        <a:pt x="254364" y="92869"/>
                      </a:lnTo>
                      <a:close/>
                      <a:moveTo>
                        <a:pt x="254364" y="175419"/>
                      </a:moveTo>
                      <a:lnTo>
                        <a:pt x="185617" y="175419"/>
                      </a:lnTo>
                      <a:lnTo>
                        <a:pt x="185617" y="113506"/>
                      </a:lnTo>
                      <a:lnTo>
                        <a:pt x="254364" y="113506"/>
                      </a:lnTo>
                      <a:lnTo>
                        <a:pt x="254364" y="175419"/>
                      </a:lnTo>
                      <a:close/>
                      <a:moveTo>
                        <a:pt x="254364" y="257969"/>
                      </a:moveTo>
                      <a:lnTo>
                        <a:pt x="185617" y="257969"/>
                      </a:lnTo>
                      <a:lnTo>
                        <a:pt x="185617" y="196057"/>
                      </a:lnTo>
                      <a:lnTo>
                        <a:pt x="254364" y="196057"/>
                      </a:lnTo>
                      <a:lnTo>
                        <a:pt x="254364" y="257969"/>
                      </a:lnTo>
                      <a:close/>
                      <a:moveTo>
                        <a:pt x="103121" y="257969"/>
                      </a:moveTo>
                      <a:lnTo>
                        <a:pt x="103121" y="196057"/>
                      </a:lnTo>
                      <a:lnTo>
                        <a:pt x="171868" y="196057"/>
                      </a:lnTo>
                      <a:lnTo>
                        <a:pt x="171868" y="257969"/>
                      </a:lnTo>
                      <a:lnTo>
                        <a:pt x="103121" y="257969"/>
                      </a:lnTo>
                      <a:close/>
                      <a:moveTo>
                        <a:pt x="20624" y="257969"/>
                      </a:moveTo>
                      <a:lnTo>
                        <a:pt x="20624" y="196057"/>
                      </a:lnTo>
                      <a:lnTo>
                        <a:pt x="89371" y="196057"/>
                      </a:lnTo>
                      <a:lnTo>
                        <a:pt x="89371" y="257969"/>
                      </a:lnTo>
                      <a:lnTo>
                        <a:pt x="20624" y="257969"/>
                      </a:lnTo>
                      <a:close/>
                      <a:moveTo>
                        <a:pt x="20624" y="113506"/>
                      </a:moveTo>
                      <a:lnTo>
                        <a:pt x="89371" y="113506"/>
                      </a:lnTo>
                      <a:lnTo>
                        <a:pt x="89371" y="175419"/>
                      </a:lnTo>
                      <a:lnTo>
                        <a:pt x="20624" y="175419"/>
                      </a:lnTo>
                      <a:lnTo>
                        <a:pt x="20624" y="113506"/>
                      </a:lnTo>
                      <a:close/>
                      <a:moveTo>
                        <a:pt x="20624" y="30956"/>
                      </a:moveTo>
                      <a:lnTo>
                        <a:pt x="89371" y="30956"/>
                      </a:lnTo>
                      <a:lnTo>
                        <a:pt x="89371" y="92869"/>
                      </a:lnTo>
                      <a:lnTo>
                        <a:pt x="20624" y="92869"/>
                      </a:lnTo>
                      <a:lnTo>
                        <a:pt x="20624" y="30956"/>
                      </a:lnTo>
                      <a:close/>
                      <a:moveTo>
                        <a:pt x="171868" y="113506"/>
                      </a:moveTo>
                      <a:lnTo>
                        <a:pt x="171868" y="175419"/>
                      </a:lnTo>
                      <a:lnTo>
                        <a:pt x="103121" y="175419"/>
                      </a:lnTo>
                      <a:lnTo>
                        <a:pt x="103121" y="113506"/>
                      </a:lnTo>
                      <a:lnTo>
                        <a:pt x="171868" y="113506"/>
                      </a:lnTo>
                      <a:close/>
                      <a:moveTo>
                        <a:pt x="171868" y="30956"/>
                      </a:moveTo>
                      <a:lnTo>
                        <a:pt x="171868" y="92869"/>
                      </a:lnTo>
                      <a:lnTo>
                        <a:pt x="103121" y="92869"/>
                      </a:lnTo>
                      <a:lnTo>
                        <a:pt x="103121" y="30956"/>
                      </a:lnTo>
                      <a:lnTo>
                        <a:pt x="171868" y="30956"/>
                      </a:lnTo>
                      <a:close/>
                      <a:moveTo>
                        <a:pt x="0" y="0"/>
                      </a:moveTo>
                      <a:lnTo>
                        <a:pt x="0" y="288926"/>
                      </a:lnTo>
                      <a:lnTo>
                        <a:pt x="274988" y="288926"/>
                      </a:lnTo>
                      <a:lnTo>
                        <a:pt x="274988" y="0"/>
                      </a:lnTo>
                      <a:lnTo>
                        <a:pt x="0" y="0"/>
                      </a:ln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endParaRPr lang="zh-CN" altLang="en-US"/>
                </a:p>
              </p:txBody>
            </p:sp>
          </p:grpSp>
          <p:grpSp>
            <p:nvGrpSpPr>
              <p:cNvPr id="105" name="图形 72" descr="处理器">
                <a:extLst>
                  <a:ext uri="{FF2B5EF4-FFF2-40B4-BE49-F238E27FC236}">
                    <a16:creationId xmlns:a16="http://schemas.microsoft.com/office/drawing/2014/main" id="{2E9A7839-C798-0544-9B12-96A0BA141987}"/>
                  </a:ext>
                </a:extLst>
              </p:cNvPr>
              <p:cNvGrpSpPr/>
              <p:nvPr/>
            </p:nvGrpSpPr>
            <p:grpSpPr>
              <a:xfrm>
                <a:off x="5906594" y="1068000"/>
                <a:ext cx="723900" cy="723900"/>
                <a:chOff x="8154875" y="5619958"/>
                <a:chExt cx="723900" cy="723900"/>
              </a:xfrm>
            </p:grpSpPr>
            <p:sp>
              <p:nvSpPr>
                <p:cNvPr id="106" name="任意形状 105">
                  <a:extLst>
                    <a:ext uri="{FF2B5EF4-FFF2-40B4-BE49-F238E27FC236}">
                      <a16:creationId xmlns:a16="http://schemas.microsoft.com/office/drawing/2014/main" id="{B4F1CE7D-0980-3F46-8DA6-A08066E081F4}"/>
                    </a:ext>
                  </a:extLst>
                </p:cNvPr>
                <p:cNvSpPr/>
                <p:nvPr/>
              </p:nvSpPr>
              <p:spPr>
                <a:xfrm>
                  <a:off x="8154875" y="58485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07" name="任意形状 106">
                  <a:extLst>
                    <a:ext uri="{FF2B5EF4-FFF2-40B4-BE49-F238E27FC236}">
                      <a16:creationId xmlns:a16="http://schemas.microsoft.com/office/drawing/2014/main" id="{68926CF7-F56A-4F46-8FD1-F591DF3B2EF4}"/>
                    </a:ext>
                  </a:extLst>
                </p:cNvPr>
                <p:cNvSpPr/>
                <p:nvPr/>
              </p:nvSpPr>
              <p:spPr>
                <a:xfrm>
                  <a:off x="8154875" y="57723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08" name="任意形状 107">
                  <a:extLst>
                    <a:ext uri="{FF2B5EF4-FFF2-40B4-BE49-F238E27FC236}">
                      <a16:creationId xmlns:a16="http://schemas.microsoft.com/office/drawing/2014/main" id="{2245416E-CAD8-484A-AFBB-AD60B51D927F}"/>
                    </a:ext>
                  </a:extLst>
                </p:cNvPr>
                <p:cNvSpPr/>
                <p:nvPr/>
              </p:nvSpPr>
              <p:spPr>
                <a:xfrm>
                  <a:off x="8154875" y="59247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09" name="任意形状 108">
                  <a:extLst>
                    <a:ext uri="{FF2B5EF4-FFF2-40B4-BE49-F238E27FC236}">
                      <a16:creationId xmlns:a16="http://schemas.microsoft.com/office/drawing/2014/main" id="{12B31155-CCCA-AC46-9AF7-6B0BCF3A9826}"/>
                    </a:ext>
                  </a:extLst>
                </p:cNvPr>
                <p:cNvSpPr/>
                <p:nvPr/>
              </p:nvSpPr>
              <p:spPr>
                <a:xfrm>
                  <a:off x="8154875" y="61533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0" name="任意形状 109">
                  <a:extLst>
                    <a:ext uri="{FF2B5EF4-FFF2-40B4-BE49-F238E27FC236}">
                      <a16:creationId xmlns:a16="http://schemas.microsoft.com/office/drawing/2014/main" id="{69E71110-629B-874E-960D-B8AA6A3046BA}"/>
                    </a:ext>
                  </a:extLst>
                </p:cNvPr>
                <p:cNvSpPr/>
                <p:nvPr/>
              </p:nvSpPr>
              <p:spPr>
                <a:xfrm>
                  <a:off x="8154875" y="60771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1" name="任意形状 110">
                  <a:extLst>
                    <a:ext uri="{FF2B5EF4-FFF2-40B4-BE49-F238E27FC236}">
                      <a16:creationId xmlns:a16="http://schemas.microsoft.com/office/drawing/2014/main" id="{D067FC29-B7DF-394B-ABD2-830F9DF51DC9}"/>
                    </a:ext>
                  </a:extLst>
                </p:cNvPr>
                <p:cNvSpPr/>
                <p:nvPr/>
              </p:nvSpPr>
              <p:spPr>
                <a:xfrm>
                  <a:off x="8154875" y="60009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2" name="任意形状 111">
                  <a:extLst>
                    <a:ext uri="{FF2B5EF4-FFF2-40B4-BE49-F238E27FC236}">
                      <a16:creationId xmlns:a16="http://schemas.microsoft.com/office/drawing/2014/main" id="{EE52D79C-8B56-2E47-99AC-6CAC53551C5B}"/>
                    </a:ext>
                  </a:extLst>
                </p:cNvPr>
                <p:cNvSpPr/>
                <p:nvPr/>
              </p:nvSpPr>
              <p:spPr>
                <a:xfrm>
                  <a:off x="8812100" y="60771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3" name="任意形状 112">
                  <a:extLst>
                    <a:ext uri="{FF2B5EF4-FFF2-40B4-BE49-F238E27FC236}">
                      <a16:creationId xmlns:a16="http://schemas.microsoft.com/office/drawing/2014/main" id="{38D8ABF5-1856-7445-B7BD-0F35FC6653E6}"/>
                    </a:ext>
                  </a:extLst>
                </p:cNvPr>
                <p:cNvSpPr/>
                <p:nvPr/>
              </p:nvSpPr>
              <p:spPr>
                <a:xfrm>
                  <a:off x="8812100" y="61533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4" name="任意形状 113">
                  <a:extLst>
                    <a:ext uri="{FF2B5EF4-FFF2-40B4-BE49-F238E27FC236}">
                      <a16:creationId xmlns:a16="http://schemas.microsoft.com/office/drawing/2014/main" id="{D3210DD6-2041-A449-A163-64CB5ED4AC9A}"/>
                    </a:ext>
                  </a:extLst>
                </p:cNvPr>
                <p:cNvSpPr/>
                <p:nvPr/>
              </p:nvSpPr>
              <p:spPr>
                <a:xfrm>
                  <a:off x="8812100" y="60009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5" name="任意形状 114">
                  <a:extLst>
                    <a:ext uri="{FF2B5EF4-FFF2-40B4-BE49-F238E27FC236}">
                      <a16:creationId xmlns:a16="http://schemas.microsoft.com/office/drawing/2014/main" id="{9BD54331-ADE7-FA41-971A-25DED14D27C0}"/>
                    </a:ext>
                  </a:extLst>
                </p:cNvPr>
                <p:cNvSpPr/>
                <p:nvPr/>
              </p:nvSpPr>
              <p:spPr>
                <a:xfrm>
                  <a:off x="8812100" y="57723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6" name="任意形状 115">
                  <a:extLst>
                    <a:ext uri="{FF2B5EF4-FFF2-40B4-BE49-F238E27FC236}">
                      <a16:creationId xmlns:a16="http://schemas.microsoft.com/office/drawing/2014/main" id="{410042DB-0FA3-D74D-A3DD-37E502592141}"/>
                    </a:ext>
                  </a:extLst>
                </p:cNvPr>
                <p:cNvSpPr/>
                <p:nvPr/>
              </p:nvSpPr>
              <p:spPr>
                <a:xfrm>
                  <a:off x="8812100" y="59247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7" name="任意形状 116">
                  <a:extLst>
                    <a:ext uri="{FF2B5EF4-FFF2-40B4-BE49-F238E27FC236}">
                      <a16:creationId xmlns:a16="http://schemas.microsoft.com/office/drawing/2014/main" id="{AA47A364-20F5-5446-B6DE-D6CDE13998D9}"/>
                    </a:ext>
                  </a:extLst>
                </p:cNvPr>
                <p:cNvSpPr/>
                <p:nvPr/>
              </p:nvSpPr>
              <p:spPr>
                <a:xfrm>
                  <a:off x="8812100" y="5848558"/>
                  <a:ext cx="66675" cy="38100"/>
                </a:xfrm>
                <a:custGeom>
                  <a:avLst/>
                  <a:gdLst>
                    <a:gd name="connsiteX0" fmla="*/ 0 w 66675"/>
                    <a:gd name="connsiteY0" fmla="*/ 0 h 38100"/>
                    <a:gd name="connsiteX1" fmla="*/ 66675 w 66675"/>
                    <a:gd name="connsiteY1" fmla="*/ 0 h 38100"/>
                    <a:gd name="connsiteX2" fmla="*/ 66675 w 66675"/>
                    <a:gd name="connsiteY2" fmla="*/ 38100 h 38100"/>
                    <a:gd name="connsiteX3" fmla="*/ 0 w 6667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6675" h="38100">
                      <a:moveTo>
                        <a:pt x="0" y="0"/>
                      </a:moveTo>
                      <a:lnTo>
                        <a:pt x="66675" y="0"/>
                      </a:lnTo>
                      <a:lnTo>
                        <a:pt x="66675" y="38100"/>
                      </a:lnTo>
                      <a:lnTo>
                        <a:pt x="0" y="3810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8" name="任意形状 117">
                  <a:extLst>
                    <a:ext uri="{FF2B5EF4-FFF2-40B4-BE49-F238E27FC236}">
                      <a16:creationId xmlns:a16="http://schemas.microsoft.com/office/drawing/2014/main" id="{5122F8AD-A547-B54D-8016-482C2F67614B}"/>
                    </a:ext>
                  </a:extLst>
                </p:cNvPr>
                <p:cNvSpPr/>
                <p:nvPr/>
              </p:nvSpPr>
              <p:spPr>
                <a:xfrm>
                  <a:off x="85358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19" name="任意形状 118">
                  <a:extLst>
                    <a:ext uri="{FF2B5EF4-FFF2-40B4-BE49-F238E27FC236}">
                      <a16:creationId xmlns:a16="http://schemas.microsoft.com/office/drawing/2014/main" id="{3C3B865E-E0AB-FD40-BDEE-996702F55B4B}"/>
                    </a:ext>
                  </a:extLst>
                </p:cNvPr>
                <p:cNvSpPr/>
                <p:nvPr/>
              </p:nvSpPr>
              <p:spPr>
                <a:xfrm>
                  <a:off x="86882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0" name="任意形状 119">
                  <a:extLst>
                    <a:ext uri="{FF2B5EF4-FFF2-40B4-BE49-F238E27FC236}">
                      <a16:creationId xmlns:a16="http://schemas.microsoft.com/office/drawing/2014/main" id="{597E412F-F4F3-1440-A871-583370D65C62}"/>
                    </a:ext>
                  </a:extLst>
                </p:cNvPr>
                <p:cNvSpPr/>
                <p:nvPr/>
              </p:nvSpPr>
              <p:spPr>
                <a:xfrm>
                  <a:off x="86120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1" name="任意形状 120">
                  <a:extLst>
                    <a:ext uri="{FF2B5EF4-FFF2-40B4-BE49-F238E27FC236}">
                      <a16:creationId xmlns:a16="http://schemas.microsoft.com/office/drawing/2014/main" id="{0D301D91-6946-AF4D-9EC6-36E3368215BB}"/>
                    </a:ext>
                  </a:extLst>
                </p:cNvPr>
                <p:cNvSpPr/>
                <p:nvPr/>
              </p:nvSpPr>
              <p:spPr>
                <a:xfrm>
                  <a:off x="84596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2" name="任意形状 121">
                  <a:extLst>
                    <a:ext uri="{FF2B5EF4-FFF2-40B4-BE49-F238E27FC236}">
                      <a16:creationId xmlns:a16="http://schemas.microsoft.com/office/drawing/2014/main" id="{17D13926-191D-9340-86AD-E14AD954B58D}"/>
                    </a:ext>
                  </a:extLst>
                </p:cNvPr>
                <p:cNvSpPr/>
                <p:nvPr/>
              </p:nvSpPr>
              <p:spPr>
                <a:xfrm>
                  <a:off x="83072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3" name="任意形状 122">
                  <a:extLst>
                    <a:ext uri="{FF2B5EF4-FFF2-40B4-BE49-F238E27FC236}">
                      <a16:creationId xmlns:a16="http://schemas.microsoft.com/office/drawing/2014/main" id="{B5651C9D-BBEB-DB42-9966-BA34BE27369C}"/>
                    </a:ext>
                  </a:extLst>
                </p:cNvPr>
                <p:cNvSpPr/>
                <p:nvPr/>
              </p:nvSpPr>
              <p:spPr>
                <a:xfrm>
                  <a:off x="8383475" y="5619958"/>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4" name="任意形状 123">
                  <a:extLst>
                    <a:ext uri="{FF2B5EF4-FFF2-40B4-BE49-F238E27FC236}">
                      <a16:creationId xmlns:a16="http://schemas.microsoft.com/office/drawing/2014/main" id="{154D889A-9920-0145-AAE5-A73076F4DE2F}"/>
                    </a:ext>
                  </a:extLst>
                </p:cNvPr>
                <p:cNvSpPr/>
                <p:nvPr/>
              </p:nvSpPr>
              <p:spPr>
                <a:xfrm>
                  <a:off x="83834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5" name="任意形状 124">
                  <a:extLst>
                    <a:ext uri="{FF2B5EF4-FFF2-40B4-BE49-F238E27FC236}">
                      <a16:creationId xmlns:a16="http://schemas.microsoft.com/office/drawing/2014/main" id="{90BF0C32-841E-E440-B256-1131415FA9DD}"/>
                    </a:ext>
                  </a:extLst>
                </p:cNvPr>
                <p:cNvSpPr/>
                <p:nvPr/>
              </p:nvSpPr>
              <p:spPr>
                <a:xfrm>
                  <a:off x="83072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6" name="任意形状 125">
                  <a:extLst>
                    <a:ext uri="{FF2B5EF4-FFF2-40B4-BE49-F238E27FC236}">
                      <a16:creationId xmlns:a16="http://schemas.microsoft.com/office/drawing/2014/main" id="{D2767BE8-EE84-1346-B717-4373101071D8}"/>
                    </a:ext>
                  </a:extLst>
                </p:cNvPr>
                <p:cNvSpPr/>
                <p:nvPr/>
              </p:nvSpPr>
              <p:spPr>
                <a:xfrm>
                  <a:off x="84596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7" name="任意形状 126">
                  <a:extLst>
                    <a:ext uri="{FF2B5EF4-FFF2-40B4-BE49-F238E27FC236}">
                      <a16:creationId xmlns:a16="http://schemas.microsoft.com/office/drawing/2014/main" id="{FE657CF9-4E54-E544-B20B-BA76883FB145}"/>
                    </a:ext>
                  </a:extLst>
                </p:cNvPr>
                <p:cNvSpPr/>
                <p:nvPr/>
              </p:nvSpPr>
              <p:spPr>
                <a:xfrm>
                  <a:off x="85358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8" name="任意形状 127">
                  <a:extLst>
                    <a:ext uri="{FF2B5EF4-FFF2-40B4-BE49-F238E27FC236}">
                      <a16:creationId xmlns:a16="http://schemas.microsoft.com/office/drawing/2014/main" id="{B0EBC571-8546-B746-B6A5-E936B7CF12B1}"/>
                    </a:ext>
                  </a:extLst>
                </p:cNvPr>
                <p:cNvSpPr/>
                <p:nvPr/>
              </p:nvSpPr>
              <p:spPr>
                <a:xfrm>
                  <a:off x="86120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29" name="任意形状 128">
                  <a:extLst>
                    <a:ext uri="{FF2B5EF4-FFF2-40B4-BE49-F238E27FC236}">
                      <a16:creationId xmlns:a16="http://schemas.microsoft.com/office/drawing/2014/main" id="{21F4E004-F9AD-0341-9BD2-B39A368C3417}"/>
                    </a:ext>
                  </a:extLst>
                </p:cNvPr>
                <p:cNvSpPr/>
                <p:nvPr/>
              </p:nvSpPr>
              <p:spPr>
                <a:xfrm>
                  <a:off x="8688275" y="6277183"/>
                  <a:ext cx="38100" cy="66675"/>
                </a:xfrm>
                <a:custGeom>
                  <a:avLst/>
                  <a:gdLst>
                    <a:gd name="connsiteX0" fmla="*/ 0 w 38100"/>
                    <a:gd name="connsiteY0" fmla="*/ 0 h 66675"/>
                    <a:gd name="connsiteX1" fmla="*/ 38100 w 38100"/>
                    <a:gd name="connsiteY1" fmla="*/ 0 h 66675"/>
                    <a:gd name="connsiteX2" fmla="*/ 38100 w 38100"/>
                    <a:gd name="connsiteY2" fmla="*/ 66675 h 66675"/>
                    <a:gd name="connsiteX3" fmla="*/ 0 w 3810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38100" h="66675">
                      <a:moveTo>
                        <a:pt x="0" y="0"/>
                      </a:moveTo>
                      <a:lnTo>
                        <a:pt x="38100" y="0"/>
                      </a:lnTo>
                      <a:lnTo>
                        <a:pt x="38100" y="66675"/>
                      </a:lnTo>
                      <a:lnTo>
                        <a:pt x="0" y="66675"/>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30" name="任意形状 129">
                  <a:extLst>
                    <a:ext uri="{FF2B5EF4-FFF2-40B4-BE49-F238E27FC236}">
                      <a16:creationId xmlns:a16="http://schemas.microsoft.com/office/drawing/2014/main" id="{37E48E4C-FBB4-484B-8B85-DF2E93CFF40C}"/>
                    </a:ext>
                  </a:extLst>
                </p:cNvPr>
                <p:cNvSpPr/>
                <p:nvPr/>
              </p:nvSpPr>
              <p:spPr>
                <a:xfrm>
                  <a:off x="8393001" y="5858083"/>
                  <a:ext cx="247649" cy="247649"/>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247650" h="247650">
                      <a:moveTo>
                        <a:pt x="0" y="0"/>
                      </a:moveTo>
                      <a:lnTo>
                        <a:pt x="247650" y="0"/>
                      </a:lnTo>
                      <a:lnTo>
                        <a:pt x="247650" y="247650"/>
                      </a:lnTo>
                      <a:lnTo>
                        <a:pt x="0" y="24765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sp>
              <p:nvSpPr>
                <p:cNvPr id="131" name="任意形状 130">
                  <a:extLst>
                    <a:ext uri="{FF2B5EF4-FFF2-40B4-BE49-F238E27FC236}">
                      <a16:creationId xmlns:a16="http://schemas.microsoft.com/office/drawing/2014/main" id="{1C13B8EB-9C84-D641-9A8C-B20BCA221702}"/>
                    </a:ext>
                  </a:extLst>
                </p:cNvPr>
                <p:cNvSpPr/>
                <p:nvPr/>
              </p:nvSpPr>
              <p:spPr>
                <a:xfrm>
                  <a:off x="8259650" y="5724733"/>
                  <a:ext cx="514350" cy="514350"/>
                </a:xfrm>
                <a:custGeom>
                  <a:avLst/>
                  <a:gdLst>
                    <a:gd name="connsiteX0" fmla="*/ 476250 w 514350"/>
                    <a:gd name="connsiteY0" fmla="*/ 0 h 514350"/>
                    <a:gd name="connsiteX1" fmla="*/ 38100 w 514350"/>
                    <a:gd name="connsiteY1" fmla="*/ 0 h 514350"/>
                    <a:gd name="connsiteX2" fmla="*/ 0 w 514350"/>
                    <a:gd name="connsiteY2" fmla="*/ 38100 h 514350"/>
                    <a:gd name="connsiteX3" fmla="*/ 0 w 514350"/>
                    <a:gd name="connsiteY3" fmla="*/ 476250 h 514350"/>
                    <a:gd name="connsiteX4" fmla="*/ 38100 w 514350"/>
                    <a:gd name="connsiteY4" fmla="*/ 514350 h 514350"/>
                    <a:gd name="connsiteX5" fmla="*/ 476250 w 514350"/>
                    <a:gd name="connsiteY5" fmla="*/ 514350 h 514350"/>
                    <a:gd name="connsiteX6" fmla="*/ 514350 w 514350"/>
                    <a:gd name="connsiteY6" fmla="*/ 476250 h 514350"/>
                    <a:gd name="connsiteX7" fmla="*/ 514350 w 514350"/>
                    <a:gd name="connsiteY7" fmla="*/ 38100 h 514350"/>
                    <a:gd name="connsiteX8" fmla="*/ 476250 w 514350"/>
                    <a:gd name="connsiteY8" fmla="*/ 0 h 514350"/>
                    <a:gd name="connsiteX9" fmla="*/ 419100 w 514350"/>
                    <a:gd name="connsiteY9" fmla="*/ 419100 h 514350"/>
                    <a:gd name="connsiteX10" fmla="*/ 95250 w 514350"/>
                    <a:gd name="connsiteY10" fmla="*/ 419100 h 514350"/>
                    <a:gd name="connsiteX11" fmla="*/ 95250 w 514350"/>
                    <a:gd name="connsiteY11" fmla="*/ 95250 h 514350"/>
                    <a:gd name="connsiteX12" fmla="*/ 419100 w 514350"/>
                    <a:gd name="connsiteY12"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350" h="514350">
                      <a:moveTo>
                        <a:pt x="476250" y="0"/>
                      </a:moveTo>
                      <a:lnTo>
                        <a:pt x="38100" y="0"/>
                      </a:lnTo>
                      <a:cubicBezTo>
                        <a:pt x="17058" y="0"/>
                        <a:pt x="0" y="17058"/>
                        <a:pt x="0" y="38100"/>
                      </a:cubicBezTo>
                      <a:lnTo>
                        <a:pt x="0" y="476250"/>
                      </a:lnTo>
                      <a:cubicBezTo>
                        <a:pt x="0" y="497292"/>
                        <a:pt x="17058" y="514350"/>
                        <a:pt x="38100" y="514350"/>
                      </a:cubicBezTo>
                      <a:lnTo>
                        <a:pt x="476250" y="514350"/>
                      </a:lnTo>
                      <a:cubicBezTo>
                        <a:pt x="497292" y="514350"/>
                        <a:pt x="514350" y="497292"/>
                        <a:pt x="514350" y="476250"/>
                      </a:cubicBezTo>
                      <a:lnTo>
                        <a:pt x="514350" y="38100"/>
                      </a:lnTo>
                      <a:cubicBezTo>
                        <a:pt x="514350" y="17058"/>
                        <a:pt x="497292" y="0"/>
                        <a:pt x="476250" y="0"/>
                      </a:cubicBezTo>
                      <a:close/>
                      <a:moveTo>
                        <a:pt x="419100" y="419100"/>
                      </a:moveTo>
                      <a:lnTo>
                        <a:pt x="95250" y="419100"/>
                      </a:lnTo>
                      <a:lnTo>
                        <a:pt x="95250" y="95250"/>
                      </a:lnTo>
                      <a:lnTo>
                        <a:pt x="419100" y="95250"/>
                      </a:lnTo>
                      <a:close/>
                    </a:path>
                  </a:pathLst>
                </a:custGeom>
                <a:ln/>
              </p:spPr>
              <p:style>
                <a:lnRef idx="1">
                  <a:schemeClr val="accent5"/>
                </a:lnRef>
                <a:fillRef idx="3">
                  <a:schemeClr val="accent5"/>
                </a:fillRef>
                <a:effectRef idx="2">
                  <a:schemeClr val="accent5"/>
                </a:effectRef>
                <a:fontRef idx="minor">
                  <a:schemeClr val="lt1"/>
                </a:fontRef>
              </p:style>
              <p:txBody>
                <a:bodyPr rtlCol="0" anchor="ctr"/>
                <a:lstStyle/>
                <a:p>
                  <a:endParaRPr lang="zh-CN" altLang="en-US"/>
                </a:p>
              </p:txBody>
            </p:sp>
          </p:grpSp>
          <p:sp>
            <p:nvSpPr>
              <p:cNvPr id="133" name="文本框 132">
                <a:extLst>
                  <a:ext uri="{FF2B5EF4-FFF2-40B4-BE49-F238E27FC236}">
                    <a16:creationId xmlns:a16="http://schemas.microsoft.com/office/drawing/2014/main" id="{0E244F0A-CFB3-EC4A-BC70-5DDF30F432DF}"/>
                  </a:ext>
                </a:extLst>
              </p:cNvPr>
              <p:cNvSpPr txBox="1"/>
              <p:nvPr/>
            </p:nvSpPr>
            <p:spPr>
              <a:xfrm>
                <a:off x="3562454" y="1981712"/>
                <a:ext cx="620683" cy="369332"/>
              </a:xfrm>
              <a:prstGeom prst="rect">
                <a:avLst/>
              </a:prstGeom>
              <a:noFill/>
            </p:spPr>
            <p:txBody>
              <a:bodyPr wrap="none" rtlCol="0">
                <a:spAutoFit/>
              </a:bodyPr>
              <a:lstStyle/>
              <a:p>
                <a:r>
                  <a:rPr kumimoji="1" lang="en-US" altLang="zh-CN" dirty="0"/>
                  <a:t>GPU</a:t>
                </a:r>
                <a:endParaRPr kumimoji="1" lang="zh-CN" altLang="en-US" dirty="0"/>
              </a:p>
            </p:txBody>
          </p:sp>
          <p:sp>
            <p:nvSpPr>
              <p:cNvPr id="134" name="文本框 133">
                <a:extLst>
                  <a:ext uri="{FF2B5EF4-FFF2-40B4-BE49-F238E27FC236}">
                    <a16:creationId xmlns:a16="http://schemas.microsoft.com/office/drawing/2014/main" id="{ECC48E5B-013F-054B-9D9F-F4F3F5333257}"/>
                  </a:ext>
                </a:extLst>
              </p:cNvPr>
              <p:cNvSpPr txBox="1"/>
              <p:nvPr/>
            </p:nvSpPr>
            <p:spPr>
              <a:xfrm>
                <a:off x="5926514" y="1949292"/>
                <a:ext cx="607859" cy="369332"/>
              </a:xfrm>
              <a:prstGeom prst="rect">
                <a:avLst/>
              </a:prstGeom>
              <a:noFill/>
            </p:spPr>
            <p:txBody>
              <a:bodyPr wrap="none" rtlCol="0">
                <a:spAutoFit/>
              </a:bodyPr>
              <a:lstStyle/>
              <a:p>
                <a:r>
                  <a:rPr kumimoji="1" lang="en-US" altLang="zh-CN" dirty="0"/>
                  <a:t>CPU</a:t>
                </a:r>
                <a:endParaRPr kumimoji="1" lang="zh-CN" altLang="en-US" dirty="0"/>
              </a:p>
            </p:txBody>
          </p:sp>
          <p:pic>
            <p:nvPicPr>
              <p:cNvPr id="136" name="图形 135" descr="添加">
                <a:extLst>
                  <a:ext uri="{FF2B5EF4-FFF2-40B4-BE49-F238E27FC236}">
                    <a16:creationId xmlns:a16="http://schemas.microsoft.com/office/drawing/2014/main" id="{1009DBF3-B917-D445-8433-419F737628A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60666" y="1099566"/>
                <a:ext cx="632833" cy="632833"/>
              </a:xfrm>
              <a:prstGeom prst="rect">
                <a:avLst/>
              </a:prstGeom>
            </p:spPr>
          </p:pic>
          <p:pic>
            <p:nvPicPr>
              <p:cNvPr id="29" name="图形 28" descr="带齿轮的头部">
                <a:extLst>
                  <a:ext uri="{FF2B5EF4-FFF2-40B4-BE49-F238E27FC236}">
                    <a16:creationId xmlns:a16="http://schemas.microsoft.com/office/drawing/2014/main" id="{69773727-4475-FF40-8EB2-194128109C7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2459" y="946440"/>
                <a:ext cx="914400" cy="914400"/>
              </a:xfrm>
              <a:prstGeom prst="rect">
                <a:avLst/>
              </a:prstGeom>
            </p:spPr>
          </p:pic>
          <p:pic>
            <p:nvPicPr>
              <p:cNvPr id="239" name="图形 238" descr="添加">
                <a:extLst>
                  <a:ext uri="{FF2B5EF4-FFF2-40B4-BE49-F238E27FC236}">
                    <a16:creationId xmlns:a16="http://schemas.microsoft.com/office/drawing/2014/main" id="{9804FD5B-F866-A642-99B8-17A00ADABD8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6162" y="1137577"/>
                <a:ext cx="632833" cy="632833"/>
              </a:xfrm>
              <a:prstGeom prst="rect">
                <a:avLst/>
              </a:prstGeom>
            </p:spPr>
          </p:pic>
          <p:sp>
            <p:nvSpPr>
              <p:cNvPr id="240" name="文本框 239">
                <a:extLst>
                  <a:ext uri="{FF2B5EF4-FFF2-40B4-BE49-F238E27FC236}">
                    <a16:creationId xmlns:a16="http://schemas.microsoft.com/office/drawing/2014/main" id="{DEF45ED9-68A3-1B45-A77E-6F2371ECED1D}"/>
                  </a:ext>
                </a:extLst>
              </p:cNvPr>
              <p:cNvSpPr txBox="1"/>
              <p:nvPr/>
            </p:nvSpPr>
            <p:spPr>
              <a:xfrm>
                <a:off x="7898928" y="1978069"/>
                <a:ext cx="2063491" cy="390271"/>
              </a:xfrm>
              <a:prstGeom prst="rect">
                <a:avLst/>
              </a:prstGeom>
              <a:noFill/>
            </p:spPr>
            <p:txBody>
              <a:bodyPr wrap="none" rtlCol="0">
                <a:spAutoFit/>
              </a:bodyPr>
              <a:lstStyle/>
              <a:p>
                <a:r>
                  <a:rPr kumimoji="1" lang="en-US" altLang="zh-CN" dirty="0"/>
                  <a:t>Human Experience</a:t>
                </a:r>
                <a:endParaRPr kumimoji="1" lang="zh-CN" altLang="en-US" dirty="0"/>
              </a:p>
            </p:txBody>
          </p:sp>
          <p:sp>
            <p:nvSpPr>
              <p:cNvPr id="241" name="圆角矩形 240">
                <a:extLst>
                  <a:ext uri="{FF2B5EF4-FFF2-40B4-BE49-F238E27FC236}">
                    <a16:creationId xmlns:a16="http://schemas.microsoft.com/office/drawing/2014/main" id="{3D2A056C-0277-924C-B36C-891A5826FB5E}"/>
                  </a:ext>
                </a:extLst>
              </p:cNvPr>
              <p:cNvSpPr/>
              <p:nvPr/>
            </p:nvSpPr>
            <p:spPr>
              <a:xfrm>
                <a:off x="2668945" y="934271"/>
                <a:ext cx="7474316" cy="350476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pic>
            <p:nvPicPr>
              <p:cNvPr id="102" name="图形 101" descr="数据库">
                <a:extLst>
                  <a:ext uri="{FF2B5EF4-FFF2-40B4-BE49-F238E27FC236}">
                    <a16:creationId xmlns:a16="http://schemas.microsoft.com/office/drawing/2014/main" id="{B6CF21EF-80B3-084A-8353-300DE1EE60A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98820" y="1401275"/>
                <a:ext cx="707520" cy="707520"/>
              </a:xfrm>
              <a:prstGeom prst="rect">
                <a:avLst/>
              </a:prstGeom>
            </p:spPr>
          </p:pic>
          <p:pic>
            <p:nvPicPr>
              <p:cNvPr id="135" name="图形 134" descr="同步云">
                <a:extLst>
                  <a:ext uri="{FF2B5EF4-FFF2-40B4-BE49-F238E27FC236}">
                    <a16:creationId xmlns:a16="http://schemas.microsoft.com/office/drawing/2014/main" id="{C780D5E8-B9F6-AD4D-967B-DB7F6A56786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7700" y="2231497"/>
                <a:ext cx="679434" cy="679434"/>
              </a:xfrm>
              <a:prstGeom prst="rect">
                <a:avLst/>
              </a:prstGeom>
            </p:spPr>
          </p:pic>
          <p:pic>
            <p:nvPicPr>
              <p:cNvPr id="138" name="图形 137" descr="服务器">
                <a:extLst>
                  <a:ext uri="{FF2B5EF4-FFF2-40B4-BE49-F238E27FC236}">
                    <a16:creationId xmlns:a16="http://schemas.microsoft.com/office/drawing/2014/main" id="{D7800FBB-D1AE-4740-A203-37145D12407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66798" y="3124648"/>
                <a:ext cx="687784" cy="687784"/>
              </a:xfrm>
              <a:prstGeom prst="rect">
                <a:avLst/>
              </a:prstGeom>
            </p:spPr>
          </p:pic>
          <p:pic>
            <p:nvPicPr>
              <p:cNvPr id="139" name="图形 138" descr="文档">
                <a:extLst>
                  <a:ext uri="{FF2B5EF4-FFF2-40B4-BE49-F238E27FC236}">
                    <a16:creationId xmlns:a16="http://schemas.microsoft.com/office/drawing/2014/main" id="{73974AF1-4751-224F-ACC2-B82D41EA284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11688" y="2159115"/>
                <a:ext cx="870372" cy="870372"/>
              </a:xfrm>
              <a:prstGeom prst="rect">
                <a:avLst/>
              </a:prstGeom>
            </p:spPr>
          </p:pic>
        </p:grpSp>
      </p:grpSp>
      <p:sp>
        <p:nvSpPr>
          <p:cNvPr id="140" name="标题 1">
            <a:extLst>
              <a:ext uri="{FF2B5EF4-FFF2-40B4-BE49-F238E27FC236}">
                <a16:creationId xmlns:a16="http://schemas.microsoft.com/office/drawing/2014/main" id="{2A50ADBD-B054-BA47-B0BB-DEC169FD5D0D}"/>
              </a:ext>
            </a:extLst>
          </p:cNvPr>
          <p:cNvSpPr>
            <a:spLocks noGrp="1"/>
          </p:cNvSpPr>
          <p:nvPr>
            <p:ph type="title"/>
          </p:nvPr>
        </p:nvSpPr>
        <p:spPr>
          <a:xfrm>
            <a:off x="335360" y="164637"/>
            <a:ext cx="10972800" cy="672075"/>
          </a:xfrm>
        </p:spPr>
        <p:txBody>
          <a:bodyPr vert="horz" lIns="91425" tIns="45713" rIns="91425" bIns="45713" rtlCol="0" anchor="ctr">
            <a:noAutofit/>
          </a:bodyPr>
          <a:lstStyle/>
          <a:p>
            <a:r>
              <a:rPr lang="en-US" altLang="zh-CN" sz="2800" b="1" dirty="0" err="1">
                <a:solidFill>
                  <a:srgbClr val="0070C0"/>
                </a:solidFill>
                <a:latin typeface="微软雅黑" pitchFamily="34" charset="-122"/>
                <a:ea typeface="微软雅黑" pitchFamily="34" charset="-122"/>
              </a:rPr>
              <a:t>AutoDL</a:t>
            </a:r>
            <a:r>
              <a:rPr lang="en-US" altLang="zh-CN" sz="2800" b="1" dirty="0">
                <a:solidFill>
                  <a:srgbClr val="0070C0"/>
                </a:solidFill>
                <a:latin typeface="微软雅黑" pitchFamily="34" charset="-122"/>
                <a:ea typeface="微软雅黑" pitchFamily="34" charset="-122"/>
              </a:rPr>
              <a:t> </a:t>
            </a:r>
            <a:r>
              <a:rPr lang="en-US" altLang="zh-CN" sz="2800" b="1" dirty="0">
                <a:solidFill>
                  <a:srgbClr val="0070C0"/>
                </a:solidFill>
              </a:rPr>
              <a:t>Application</a:t>
            </a:r>
            <a:r>
              <a:rPr lang="zh-CN" altLang="en-US" sz="2800" b="1" dirty="0">
                <a:solidFill>
                  <a:srgbClr val="0070C0"/>
                </a:solidFill>
                <a:latin typeface="微软雅黑" pitchFamily="34" charset="-122"/>
                <a:ea typeface="微软雅黑" pitchFamily="34" charset="-122"/>
              </a:rPr>
              <a:t> </a:t>
            </a:r>
            <a:r>
              <a:rPr lang="en-US" altLang="zh-CN" sz="2800" b="1" dirty="0">
                <a:solidFill>
                  <a:srgbClr val="0070C0"/>
                </a:solidFill>
                <a:latin typeface="微软雅黑" pitchFamily="34" charset="-122"/>
                <a:ea typeface="微软雅黑" pitchFamily="34" charset="-122"/>
              </a:rPr>
              <a:t>IV</a:t>
            </a:r>
            <a:r>
              <a:rPr lang="zh-CN" altLang="en-US" sz="2800" b="1" dirty="0">
                <a:solidFill>
                  <a:srgbClr val="0070C0"/>
                </a:solidFill>
                <a:latin typeface="微软雅黑" pitchFamily="34" charset="-122"/>
                <a:ea typeface="微软雅黑" pitchFamily="34" charset="-122"/>
              </a:rPr>
              <a:t>： </a:t>
            </a:r>
            <a:r>
              <a:rPr lang="en-US" altLang="zh-CN" sz="2800" b="1" dirty="0">
                <a:solidFill>
                  <a:srgbClr val="0070C0"/>
                </a:solidFill>
                <a:latin typeface="微软雅黑" pitchFamily="34" charset="-122"/>
                <a:ea typeface="微软雅黑" pitchFamily="34" charset="-122"/>
              </a:rPr>
              <a:t>In Structured Data</a:t>
            </a:r>
            <a:endParaRPr lang="zh-CN" altLang="en-US" sz="2800" b="1" dirty="0">
              <a:solidFill>
                <a:srgbClr val="0070C0"/>
              </a:solidFill>
              <a:latin typeface="微软雅黑" pitchFamily="34" charset="-122"/>
              <a:ea typeface="微软雅黑" pitchFamily="34" charset="-122"/>
            </a:endParaRPr>
          </a:p>
        </p:txBody>
      </p:sp>
      <p:sp>
        <p:nvSpPr>
          <p:cNvPr id="5" name="文本框 4"/>
          <p:cNvSpPr txBox="1"/>
          <p:nvPr/>
        </p:nvSpPr>
        <p:spPr>
          <a:xfrm>
            <a:off x="551384" y="6021288"/>
            <a:ext cx="11012368" cy="576064"/>
          </a:xfrm>
          <a:prstGeom prst="rect">
            <a:avLst/>
          </a:prstGeom>
          <a:solidFill>
            <a:schemeClr val="bg1"/>
          </a:solidFill>
        </p:spPr>
        <p:txBody>
          <a:bodyPr wrap="square" rtlCol="0">
            <a:noAutofit/>
          </a:bodyPr>
          <a:lstStyle/>
          <a:p>
            <a:r>
              <a:rPr kumimoji="1" lang="en-US" altLang="zh-CN" dirty="0">
                <a:solidFill>
                  <a:srgbClr val="000000"/>
                </a:solidFill>
              </a:rPr>
              <a:t>Case Study: A client used </a:t>
            </a:r>
            <a:r>
              <a:rPr kumimoji="1" lang="en-US" altLang="zh-CN" dirty="0" err="1">
                <a:solidFill>
                  <a:srgbClr val="000000"/>
                </a:solidFill>
              </a:rPr>
              <a:t>AutoDL</a:t>
            </a:r>
            <a:r>
              <a:rPr kumimoji="1" lang="en-US" altLang="zh-CN" dirty="0">
                <a:solidFill>
                  <a:srgbClr val="000000"/>
                </a:solidFill>
              </a:rPr>
              <a:t> on a loan risk control model, whose AUC was improved from </a:t>
            </a:r>
            <a:r>
              <a:rPr lang="hr-HR" altLang="zh-CN" dirty="0"/>
              <a:t>0.6265</a:t>
            </a:r>
            <a:r>
              <a:rPr kumimoji="1" lang="en-US" altLang="zh-CN" dirty="0">
                <a:solidFill>
                  <a:srgbClr val="000000"/>
                </a:solidFill>
              </a:rPr>
              <a:t> to </a:t>
            </a:r>
            <a:r>
              <a:rPr lang="is-IS" altLang="zh-CN" dirty="0"/>
              <a:t>0.6504</a:t>
            </a:r>
            <a:endParaRPr kumimoji="1" lang="zh-CN" altLang="en-US" dirty="0">
              <a:solidFill>
                <a:srgbClr val="000000"/>
              </a:solidFill>
            </a:endParaRPr>
          </a:p>
        </p:txBody>
      </p:sp>
    </p:spTree>
    <p:extLst>
      <p:ext uri="{BB962C8B-B14F-4D97-AF65-F5344CB8AC3E}">
        <p14:creationId xmlns:p14="http://schemas.microsoft.com/office/powerpoint/2010/main" val="11335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61E1-7F89-754E-BD8D-F14F59EBD607}"/>
              </a:ext>
            </a:extLst>
          </p:cNvPr>
          <p:cNvSpPr>
            <a:spLocks noGrp="1"/>
          </p:cNvSpPr>
          <p:nvPr>
            <p:ph type="title"/>
          </p:nvPr>
        </p:nvSpPr>
        <p:spPr>
          <a:xfrm>
            <a:off x="914400" y="182880"/>
            <a:ext cx="10468744" cy="672075"/>
          </a:xfrm>
        </p:spPr>
        <p:txBody>
          <a:bodyPr/>
          <a:lstStyle/>
          <a:p>
            <a:r>
              <a:rPr lang="en-US" dirty="0"/>
              <a:t>Thank you</a:t>
            </a:r>
          </a:p>
        </p:txBody>
      </p:sp>
      <p:sp>
        <p:nvSpPr>
          <p:cNvPr id="3" name="Text Placeholder 2">
            <a:extLst>
              <a:ext uri="{FF2B5EF4-FFF2-40B4-BE49-F238E27FC236}">
                <a16:creationId xmlns:a16="http://schemas.microsoft.com/office/drawing/2014/main" id="{CF3D0B12-3026-454E-B3F1-2C804EA14EE3}"/>
              </a:ext>
            </a:extLst>
          </p:cNvPr>
          <p:cNvSpPr>
            <a:spLocks noGrp="1"/>
          </p:cNvSpPr>
          <p:nvPr>
            <p:ph type="body" idx="1"/>
          </p:nvPr>
        </p:nvSpPr>
        <p:spPr>
          <a:xfrm>
            <a:off x="831850" y="1200758"/>
            <a:ext cx="5768206" cy="5212741"/>
          </a:xfrm>
        </p:spPr>
        <p:txBody>
          <a:bodyPr>
            <a:normAutofit/>
          </a:bodyPr>
          <a:lstStyle/>
          <a:p>
            <a:endParaRPr lang="en-US" altLang="zh-Hans" dirty="0"/>
          </a:p>
          <a:p>
            <a:r>
              <a:rPr lang="en-US" altLang="zh-Hans" dirty="0"/>
              <a:t>For more information:</a:t>
            </a:r>
          </a:p>
          <a:p>
            <a:pPr lvl="1"/>
            <a:r>
              <a:rPr lang="en-US" altLang="zh-Hans" dirty="0"/>
              <a:t>Dr. </a:t>
            </a:r>
            <a:r>
              <a:rPr lang="en-US" altLang="zh-Hans" dirty="0" err="1"/>
              <a:t>Dejing</a:t>
            </a:r>
            <a:r>
              <a:rPr lang="en-US" altLang="zh-Hans" dirty="0"/>
              <a:t> Dou, Head of Big Data Lab, Baidu Research</a:t>
            </a:r>
            <a:endParaRPr lang="en-US" sz="2000" dirty="0"/>
          </a:p>
          <a:p>
            <a:pPr lvl="1"/>
            <a:r>
              <a:rPr lang="en-US" sz="2400" dirty="0">
                <a:latin typeface="Times New Roman" panose="02020603050405020304" pitchFamily="18" charset="0"/>
                <a:cs typeface="Times New Roman" panose="02020603050405020304" pitchFamily="18" charset="0"/>
              </a:rPr>
              <a:t>Email: </a:t>
            </a:r>
            <a:r>
              <a:rPr lang="en-US" sz="2400" dirty="0" err="1">
                <a:latin typeface="Times New Roman" panose="02020603050405020304" pitchFamily="18" charset="0"/>
                <a:cs typeface="Times New Roman" panose="02020603050405020304" pitchFamily="18" charset="0"/>
              </a:rPr>
              <a:t>doudejing@baidu.com</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5">
            <a:extLst>
              <a:ext uri="{FF2B5EF4-FFF2-40B4-BE49-F238E27FC236}">
                <a16:creationId xmlns:a16="http://schemas.microsoft.com/office/drawing/2014/main" id="{98AE287D-6CA5-D440-80C8-F3132A941CC0}"/>
              </a:ext>
            </a:extLst>
          </p:cNvPr>
          <p:cNvPicPr>
            <a:picLocks noChangeAspect="1"/>
          </p:cNvPicPr>
          <p:nvPr/>
        </p:nvPicPr>
        <p:blipFill>
          <a:blip r:embed="rId3" cstate="print"/>
          <a:stretch>
            <a:fillRect/>
          </a:stretch>
        </p:blipFill>
        <p:spPr>
          <a:xfrm>
            <a:off x="6600056" y="1052736"/>
            <a:ext cx="4114800" cy="4992651"/>
          </a:xfrm>
          <a:prstGeom prst="rect">
            <a:avLst/>
          </a:prstGeom>
        </p:spPr>
      </p:pic>
    </p:spTree>
    <p:extLst>
      <p:ext uri="{BB962C8B-B14F-4D97-AF65-F5344CB8AC3E}">
        <p14:creationId xmlns:p14="http://schemas.microsoft.com/office/powerpoint/2010/main" val="381274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CAB81B-211C-CC49-A47C-BCAA79E39CC7}"/>
              </a:ext>
            </a:extLst>
          </p:cNvPr>
          <p:cNvSpPr>
            <a:spLocks noGrp="1"/>
          </p:cNvSpPr>
          <p:nvPr>
            <p:ph type="body" idx="1"/>
          </p:nvPr>
        </p:nvSpPr>
        <p:spPr/>
        <p:txBody>
          <a:bodyPr/>
          <a:lstStyle/>
          <a:p>
            <a:r>
              <a:rPr kumimoji="1" lang="en-US" altLang="zh-CN" dirty="0"/>
              <a:t>Problem Background</a:t>
            </a:r>
          </a:p>
          <a:p>
            <a:pPr lvl="1"/>
            <a:r>
              <a:rPr kumimoji="1" lang="en-US" altLang="zh-CN" sz="2000" dirty="0"/>
              <a:t>Improve model performance when training dataset is small</a:t>
            </a:r>
          </a:p>
          <a:p>
            <a:pPr lvl="1"/>
            <a:r>
              <a:rPr kumimoji="1" lang="en-US" altLang="zh-CN" sz="2000" dirty="0"/>
              <a:t>Use source</a:t>
            </a:r>
            <a:r>
              <a:rPr kumimoji="1" lang="zh-CN" altLang="en-US" sz="2000" dirty="0"/>
              <a:t> </a:t>
            </a:r>
            <a:r>
              <a:rPr kumimoji="1" lang="en-US" altLang="zh-CN" sz="2000" dirty="0"/>
              <a:t>task to help target</a:t>
            </a:r>
            <a:r>
              <a:rPr kumimoji="1" lang="zh-CN" altLang="en-US" sz="2000" dirty="0"/>
              <a:t> </a:t>
            </a:r>
            <a:r>
              <a:rPr kumimoji="1" lang="en-US" altLang="zh-CN" sz="2000" dirty="0"/>
              <a:t>task</a:t>
            </a:r>
          </a:p>
          <a:p>
            <a:pPr marL="410854" lvl="1" indent="0">
              <a:buNone/>
            </a:pPr>
            <a:endParaRPr kumimoji="1" lang="en-US" altLang="zh-CN" dirty="0"/>
          </a:p>
          <a:p>
            <a:pPr marL="410854" lvl="1" indent="0">
              <a:buNone/>
            </a:pPr>
            <a:endParaRPr kumimoji="1" lang="en-US" altLang="zh-CN" dirty="0"/>
          </a:p>
          <a:p>
            <a:pPr marL="410854" lvl="1" indent="0">
              <a:buNone/>
            </a:pPr>
            <a:endParaRPr kumimoji="1" lang="en-US" altLang="zh-CN" dirty="0"/>
          </a:p>
          <a:p>
            <a:pPr marL="410854" lvl="1" indent="0">
              <a:buNone/>
            </a:pPr>
            <a:endParaRPr kumimoji="1" lang="en-US" altLang="zh-CN" dirty="0"/>
          </a:p>
        </p:txBody>
      </p:sp>
      <p:sp>
        <p:nvSpPr>
          <p:cNvPr id="2" name="Title 1">
            <a:extLst>
              <a:ext uri="{FF2B5EF4-FFF2-40B4-BE49-F238E27FC236}">
                <a16:creationId xmlns:a16="http://schemas.microsoft.com/office/drawing/2014/main" id="{C2845DD9-F68C-0A4A-B65A-6E0597037601}"/>
              </a:ext>
            </a:extLst>
          </p:cNvPr>
          <p:cNvSpPr>
            <a:spLocks noGrp="1"/>
          </p:cNvSpPr>
          <p:nvPr>
            <p:ph type="title"/>
          </p:nvPr>
        </p:nvSpPr>
        <p:spPr>
          <a:xfrm>
            <a:off x="839416" y="164637"/>
            <a:ext cx="10468744" cy="672075"/>
          </a:xfrm>
        </p:spPr>
        <p:txBody>
          <a:bodyPr lIns="91425" tIns="45713" rIns="91425" bIns="45713">
            <a:noAutofit/>
          </a:bodyPr>
          <a:lstStyle/>
          <a:p>
            <a:r>
              <a:rPr kumimoji="1" lang="en-US" altLang="zh-CN" dirty="0"/>
              <a:t>Background about Transfer Learning</a:t>
            </a:r>
            <a:endParaRPr lang="en-US" dirty="0"/>
          </a:p>
        </p:txBody>
      </p:sp>
      <p:pic>
        <p:nvPicPr>
          <p:cNvPr id="7" name="图片 6">
            <a:extLst>
              <a:ext uri="{FF2B5EF4-FFF2-40B4-BE49-F238E27FC236}">
                <a16:creationId xmlns:a16="http://schemas.microsoft.com/office/drawing/2014/main" id="{F8D1E83D-5E77-6F47-B697-0003015C38E4}"/>
              </a:ext>
            </a:extLst>
          </p:cNvPr>
          <p:cNvPicPr>
            <a:picLocks noChangeAspect="1"/>
          </p:cNvPicPr>
          <p:nvPr/>
        </p:nvPicPr>
        <p:blipFill>
          <a:blip r:embed="rId3"/>
          <a:stretch>
            <a:fillRect/>
          </a:stretch>
        </p:blipFill>
        <p:spPr>
          <a:xfrm>
            <a:off x="1415480" y="2348880"/>
            <a:ext cx="9436100" cy="3886200"/>
          </a:xfrm>
          <a:prstGeom prst="rect">
            <a:avLst/>
          </a:prstGeom>
        </p:spPr>
      </p:pic>
      <p:sp>
        <p:nvSpPr>
          <p:cNvPr id="4" name="矩形 3">
            <a:extLst>
              <a:ext uri="{FF2B5EF4-FFF2-40B4-BE49-F238E27FC236}">
                <a16:creationId xmlns:a16="http://schemas.microsoft.com/office/drawing/2014/main" id="{188174A7-BCEB-D44F-9DF3-B397E21FF3F9}"/>
              </a:ext>
            </a:extLst>
          </p:cNvPr>
          <p:cNvSpPr/>
          <p:nvPr/>
        </p:nvSpPr>
        <p:spPr>
          <a:xfrm>
            <a:off x="1775520" y="6228601"/>
            <a:ext cx="8568952" cy="584775"/>
          </a:xfrm>
          <a:prstGeom prst="rect">
            <a:avLst/>
          </a:prstGeom>
        </p:spPr>
        <p:txBody>
          <a:bodyPr wrap="square">
            <a:spAutoFit/>
          </a:bodyPr>
          <a:lstStyle/>
          <a:p>
            <a:r>
              <a:rPr lang="en" altLang="zh-CN" sz="1600" i="1" dirty="0" err="1">
                <a:latin typeface="NimbusRomNo9L"/>
              </a:rPr>
              <a:t>Sinno</a:t>
            </a:r>
            <a:r>
              <a:rPr lang="en" altLang="zh-CN" sz="1600" i="1" dirty="0">
                <a:latin typeface="NimbusRomNo9L"/>
              </a:rPr>
              <a:t> </a:t>
            </a:r>
            <a:r>
              <a:rPr lang="en" altLang="zh-CN" sz="1600" i="1" dirty="0" err="1">
                <a:latin typeface="NimbusRomNo9L"/>
              </a:rPr>
              <a:t>Jialin</a:t>
            </a:r>
            <a:r>
              <a:rPr lang="en" altLang="zh-CN" sz="1600" i="1" dirty="0">
                <a:latin typeface="NimbusRomNo9L"/>
              </a:rPr>
              <a:t> Pan, </a:t>
            </a:r>
            <a:r>
              <a:rPr lang="en" altLang="zh-CN" sz="1600" i="1" dirty="0" err="1">
                <a:latin typeface="NimbusRomNo9L"/>
              </a:rPr>
              <a:t>Qiang</a:t>
            </a:r>
            <a:r>
              <a:rPr lang="en" altLang="zh-CN" sz="1600" i="1" dirty="0">
                <a:latin typeface="NimbusRomNo9L"/>
              </a:rPr>
              <a:t> Yang, et al. A survey on transfer learning. IEEE Transactions on knowledge and data engineering, 22(10):1345– 1359, 2010. </a:t>
            </a:r>
            <a:endParaRPr lang="en" altLang="zh-CN" sz="1600" i="1" dirty="0">
              <a:effectLst/>
            </a:endParaRPr>
          </a:p>
        </p:txBody>
      </p:sp>
    </p:spTree>
    <p:extLst>
      <p:ext uri="{BB962C8B-B14F-4D97-AF65-F5344CB8AC3E}">
        <p14:creationId xmlns:p14="http://schemas.microsoft.com/office/powerpoint/2010/main" val="361559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3B752-47D4-504C-9656-F098E91B2FD8}"/>
              </a:ext>
            </a:extLst>
          </p:cNvPr>
          <p:cNvSpPr>
            <a:spLocks noGrp="1"/>
          </p:cNvSpPr>
          <p:nvPr>
            <p:ph type="title"/>
          </p:nvPr>
        </p:nvSpPr>
        <p:spPr/>
        <p:txBody>
          <a:bodyPr/>
          <a:lstStyle/>
          <a:p>
            <a:r>
              <a:rPr kumimoji="1" lang="en-US" altLang="zh-CN" dirty="0"/>
              <a:t>Background about Transfer Learning</a:t>
            </a:r>
            <a:endParaRPr kumimoji="1" lang="zh-CN" altLang="en-US" dirty="0"/>
          </a:p>
        </p:txBody>
      </p:sp>
      <p:pic>
        <p:nvPicPr>
          <p:cNvPr id="6" name="图片 5">
            <a:extLst>
              <a:ext uri="{FF2B5EF4-FFF2-40B4-BE49-F238E27FC236}">
                <a16:creationId xmlns:a16="http://schemas.microsoft.com/office/drawing/2014/main" id="{BC99E2C0-17EF-4640-927A-A7244870DA50}"/>
              </a:ext>
            </a:extLst>
          </p:cNvPr>
          <p:cNvPicPr>
            <a:picLocks noChangeAspect="1"/>
          </p:cNvPicPr>
          <p:nvPr/>
        </p:nvPicPr>
        <p:blipFill>
          <a:blip r:embed="rId3"/>
          <a:stretch>
            <a:fillRect/>
          </a:stretch>
        </p:blipFill>
        <p:spPr>
          <a:xfrm>
            <a:off x="1573288" y="836712"/>
            <a:ext cx="9001000" cy="5506494"/>
          </a:xfrm>
          <a:prstGeom prst="rect">
            <a:avLst/>
          </a:prstGeom>
        </p:spPr>
      </p:pic>
      <p:sp>
        <p:nvSpPr>
          <p:cNvPr id="7" name="矩形 6">
            <a:extLst>
              <a:ext uri="{FF2B5EF4-FFF2-40B4-BE49-F238E27FC236}">
                <a16:creationId xmlns:a16="http://schemas.microsoft.com/office/drawing/2014/main" id="{673A7F38-D0EE-5643-865E-5B4B1A449913}"/>
              </a:ext>
            </a:extLst>
          </p:cNvPr>
          <p:cNvSpPr/>
          <p:nvPr/>
        </p:nvSpPr>
        <p:spPr>
          <a:xfrm>
            <a:off x="861542" y="1052736"/>
            <a:ext cx="4084451" cy="461665"/>
          </a:xfrm>
          <a:prstGeom prst="rect">
            <a:avLst/>
          </a:prstGeom>
        </p:spPr>
        <p:txBody>
          <a:bodyPr wrap="none">
            <a:spAutoFit/>
          </a:bodyPr>
          <a:lstStyle/>
          <a:p>
            <a:r>
              <a:rPr lang="en-US" altLang="zh-CN" sz="2400" b="1" dirty="0">
                <a:solidFill>
                  <a:srgbClr val="000000"/>
                </a:solidFill>
              </a:rPr>
              <a:t>Taxonomy</a:t>
            </a:r>
            <a:r>
              <a:rPr lang="zh-CN" altLang="en-US" sz="2400" b="1" dirty="0">
                <a:solidFill>
                  <a:srgbClr val="000000"/>
                </a:solidFill>
              </a:rPr>
              <a:t> </a:t>
            </a:r>
            <a:r>
              <a:rPr lang="en-US" altLang="zh-CN" sz="2400" b="1" dirty="0">
                <a:solidFill>
                  <a:srgbClr val="000000"/>
                </a:solidFill>
              </a:rPr>
              <a:t>of</a:t>
            </a:r>
            <a:r>
              <a:rPr lang="zh-CN" altLang="en-US" sz="2400" b="1" dirty="0">
                <a:solidFill>
                  <a:srgbClr val="000000"/>
                </a:solidFill>
              </a:rPr>
              <a:t> </a:t>
            </a:r>
            <a:r>
              <a:rPr lang="en-US" altLang="zh-CN" sz="2400" b="1" dirty="0">
                <a:solidFill>
                  <a:srgbClr val="000000"/>
                </a:solidFill>
              </a:rPr>
              <a:t>Transfer</a:t>
            </a:r>
            <a:r>
              <a:rPr lang="zh-CN" altLang="en-US" sz="2400" b="1" dirty="0">
                <a:solidFill>
                  <a:srgbClr val="000000"/>
                </a:solidFill>
              </a:rPr>
              <a:t> </a:t>
            </a:r>
            <a:r>
              <a:rPr lang="en-US" altLang="zh-CN" sz="2400" b="1" dirty="0">
                <a:solidFill>
                  <a:srgbClr val="000000"/>
                </a:solidFill>
              </a:rPr>
              <a:t>Learning</a:t>
            </a:r>
          </a:p>
        </p:txBody>
      </p:sp>
      <p:sp>
        <p:nvSpPr>
          <p:cNvPr id="8" name="矩形 7">
            <a:extLst>
              <a:ext uri="{FF2B5EF4-FFF2-40B4-BE49-F238E27FC236}">
                <a16:creationId xmlns:a16="http://schemas.microsoft.com/office/drawing/2014/main" id="{40EAFCEB-6B53-914F-9368-055EE432E3DB}"/>
              </a:ext>
            </a:extLst>
          </p:cNvPr>
          <p:cNvSpPr/>
          <p:nvPr/>
        </p:nvSpPr>
        <p:spPr>
          <a:xfrm>
            <a:off x="3935760" y="1844824"/>
            <a:ext cx="2138028"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8541571-FA33-5142-B183-D090E93C9D23}"/>
              </a:ext>
            </a:extLst>
          </p:cNvPr>
          <p:cNvSpPr/>
          <p:nvPr/>
        </p:nvSpPr>
        <p:spPr>
          <a:xfrm>
            <a:off x="1775520" y="6228601"/>
            <a:ext cx="8568952" cy="584775"/>
          </a:xfrm>
          <a:prstGeom prst="rect">
            <a:avLst/>
          </a:prstGeom>
        </p:spPr>
        <p:txBody>
          <a:bodyPr wrap="square">
            <a:spAutoFit/>
          </a:bodyPr>
          <a:lstStyle/>
          <a:p>
            <a:r>
              <a:rPr lang="en" altLang="zh-CN" sz="1600" i="1" dirty="0" err="1">
                <a:latin typeface="NimbusRomNo9L"/>
              </a:rPr>
              <a:t>Sinno</a:t>
            </a:r>
            <a:r>
              <a:rPr lang="en" altLang="zh-CN" sz="1600" i="1" dirty="0">
                <a:latin typeface="NimbusRomNo9L"/>
              </a:rPr>
              <a:t> </a:t>
            </a:r>
            <a:r>
              <a:rPr lang="en" altLang="zh-CN" sz="1600" i="1" dirty="0" err="1">
                <a:latin typeface="NimbusRomNo9L"/>
              </a:rPr>
              <a:t>Jialin</a:t>
            </a:r>
            <a:r>
              <a:rPr lang="en" altLang="zh-CN" sz="1600" i="1" dirty="0">
                <a:latin typeface="NimbusRomNo9L"/>
              </a:rPr>
              <a:t> Pan, </a:t>
            </a:r>
            <a:r>
              <a:rPr lang="en" altLang="zh-CN" sz="1600" i="1" dirty="0" err="1">
                <a:latin typeface="NimbusRomNo9L"/>
              </a:rPr>
              <a:t>Qiang</a:t>
            </a:r>
            <a:r>
              <a:rPr lang="en" altLang="zh-CN" sz="1600" i="1" dirty="0">
                <a:latin typeface="NimbusRomNo9L"/>
              </a:rPr>
              <a:t> Yang, et al. A survey on transfer learning. IEEE Transactions on knowledge and data engineering, 22(10):1345– 1359, 2010. </a:t>
            </a:r>
            <a:endParaRPr lang="en" altLang="zh-CN" sz="1600" i="1" dirty="0">
              <a:effectLst/>
            </a:endParaRPr>
          </a:p>
        </p:txBody>
      </p:sp>
    </p:spTree>
    <p:extLst>
      <p:ext uri="{BB962C8B-B14F-4D97-AF65-F5344CB8AC3E}">
        <p14:creationId xmlns:p14="http://schemas.microsoft.com/office/powerpoint/2010/main" val="435201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3B752-47D4-504C-9656-F098E91B2FD8}"/>
              </a:ext>
            </a:extLst>
          </p:cNvPr>
          <p:cNvSpPr>
            <a:spLocks noGrp="1"/>
          </p:cNvSpPr>
          <p:nvPr>
            <p:ph type="title"/>
          </p:nvPr>
        </p:nvSpPr>
        <p:spPr/>
        <p:txBody>
          <a:bodyPr/>
          <a:lstStyle/>
          <a:p>
            <a:r>
              <a:rPr kumimoji="1" lang="en-US" altLang="zh-CN" dirty="0"/>
              <a:t>Background about Transfer Learning</a:t>
            </a:r>
            <a:endParaRPr kumimoji="1" lang="zh-CN" altLang="en-US" dirty="0"/>
          </a:p>
        </p:txBody>
      </p:sp>
      <p:pic>
        <p:nvPicPr>
          <p:cNvPr id="4" name="图片占位符 5">
            <a:extLst>
              <a:ext uri="{FF2B5EF4-FFF2-40B4-BE49-F238E27FC236}">
                <a16:creationId xmlns:a16="http://schemas.microsoft.com/office/drawing/2014/main" id="{86730E7D-ED19-8F42-B42A-EA6150B5B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980" r="18980"/>
          <a:stretch>
            <a:fillRect/>
          </a:stretch>
        </p:blipFill>
        <p:spPr>
          <a:xfrm>
            <a:off x="6600056" y="1195568"/>
            <a:ext cx="4924128" cy="4562059"/>
          </a:xfrm>
          <a:prstGeom prst="rect">
            <a:avLst/>
          </a:prstGeom>
        </p:spPr>
      </p:pic>
      <p:sp>
        <p:nvSpPr>
          <p:cNvPr id="5" name="矩形 4">
            <a:extLst>
              <a:ext uri="{FF2B5EF4-FFF2-40B4-BE49-F238E27FC236}">
                <a16:creationId xmlns:a16="http://schemas.microsoft.com/office/drawing/2014/main" id="{B70B4A29-CDD8-CA4D-B92C-66E993443523}"/>
              </a:ext>
            </a:extLst>
          </p:cNvPr>
          <p:cNvSpPr/>
          <p:nvPr/>
        </p:nvSpPr>
        <p:spPr>
          <a:xfrm>
            <a:off x="7176120" y="5900897"/>
            <a:ext cx="3701206" cy="276999"/>
          </a:xfrm>
          <a:prstGeom prst="rect">
            <a:avLst/>
          </a:prstGeom>
        </p:spPr>
        <p:txBody>
          <a:bodyPr wrap="none">
            <a:spAutoFit/>
          </a:bodyPr>
          <a:lstStyle/>
          <a:p>
            <a:r>
              <a:rPr lang="en" altLang="zh-CN" sz="1200" dirty="0">
                <a:hlinkClick r:id="rId5"/>
              </a:rPr>
              <a:t>https://d2l.ai/chapter_computer-vision/fine-tuning.html</a:t>
            </a:r>
            <a:endParaRPr lang="zh-CN" altLang="en-US" sz="1200" dirty="0"/>
          </a:p>
        </p:txBody>
      </p:sp>
      <p:pic>
        <p:nvPicPr>
          <p:cNvPr id="6" name="Picture 4">
            <a:extLst>
              <a:ext uri="{FF2B5EF4-FFF2-40B4-BE49-F238E27FC236}">
                <a16:creationId xmlns:a16="http://schemas.microsoft.com/office/drawing/2014/main" id="{535B236E-B7F6-144D-A1F0-C10D90B643A7}"/>
              </a:ext>
            </a:extLst>
          </p:cNvPr>
          <p:cNvPicPr>
            <a:picLocks noChangeAspect="1"/>
          </p:cNvPicPr>
          <p:nvPr/>
        </p:nvPicPr>
        <p:blipFill>
          <a:blip r:embed="rId6"/>
          <a:stretch>
            <a:fillRect/>
          </a:stretch>
        </p:blipFill>
        <p:spPr>
          <a:xfrm>
            <a:off x="849312" y="4270642"/>
            <a:ext cx="2608351" cy="1744091"/>
          </a:xfrm>
          <a:prstGeom prst="rect">
            <a:avLst/>
          </a:prstGeom>
        </p:spPr>
      </p:pic>
      <p:pic>
        <p:nvPicPr>
          <p:cNvPr id="7" name="Picture 6">
            <a:extLst>
              <a:ext uri="{FF2B5EF4-FFF2-40B4-BE49-F238E27FC236}">
                <a16:creationId xmlns:a16="http://schemas.microsoft.com/office/drawing/2014/main" id="{B4C542D9-CF1D-3F4C-851F-E37FB26C4C43}"/>
              </a:ext>
            </a:extLst>
          </p:cNvPr>
          <p:cNvPicPr>
            <a:picLocks noChangeAspect="1"/>
          </p:cNvPicPr>
          <p:nvPr/>
        </p:nvPicPr>
        <p:blipFill>
          <a:blip r:embed="rId7"/>
          <a:stretch>
            <a:fillRect/>
          </a:stretch>
        </p:blipFill>
        <p:spPr>
          <a:xfrm>
            <a:off x="921319" y="2068214"/>
            <a:ext cx="2417901" cy="967160"/>
          </a:xfrm>
          <a:prstGeom prst="rect">
            <a:avLst/>
          </a:prstGeom>
        </p:spPr>
      </p:pic>
      <p:pic>
        <p:nvPicPr>
          <p:cNvPr id="8" name="Picture 8">
            <a:extLst>
              <a:ext uri="{FF2B5EF4-FFF2-40B4-BE49-F238E27FC236}">
                <a16:creationId xmlns:a16="http://schemas.microsoft.com/office/drawing/2014/main" id="{85AAC04D-7ABB-E243-BFA5-CD6174A0886F}"/>
              </a:ext>
            </a:extLst>
          </p:cNvPr>
          <p:cNvPicPr>
            <a:picLocks noChangeAspect="1"/>
          </p:cNvPicPr>
          <p:nvPr/>
        </p:nvPicPr>
        <p:blipFill>
          <a:blip r:embed="rId8"/>
          <a:stretch>
            <a:fillRect/>
          </a:stretch>
        </p:blipFill>
        <p:spPr>
          <a:xfrm>
            <a:off x="4089672" y="1680456"/>
            <a:ext cx="1934320" cy="2013151"/>
          </a:xfrm>
          <a:prstGeom prst="rect">
            <a:avLst/>
          </a:prstGeom>
        </p:spPr>
      </p:pic>
      <p:pic>
        <p:nvPicPr>
          <p:cNvPr id="9" name="Picture 10">
            <a:extLst>
              <a:ext uri="{FF2B5EF4-FFF2-40B4-BE49-F238E27FC236}">
                <a16:creationId xmlns:a16="http://schemas.microsoft.com/office/drawing/2014/main" id="{5DC362D6-B704-2B49-A1D5-EEFD5151376C}"/>
              </a:ext>
            </a:extLst>
          </p:cNvPr>
          <p:cNvPicPr>
            <a:picLocks noChangeAspect="1"/>
          </p:cNvPicPr>
          <p:nvPr/>
        </p:nvPicPr>
        <p:blipFill>
          <a:blip r:embed="rId9"/>
          <a:stretch>
            <a:fillRect/>
          </a:stretch>
        </p:blipFill>
        <p:spPr>
          <a:xfrm>
            <a:off x="3585616" y="4272848"/>
            <a:ext cx="2632295" cy="1796154"/>
          </a:xfrm>
          <a:prstGeom prst="rect">
            <a:avLst/>
          </a:prstGeom>
        </p:spPr>
      </p:pic>
      <p:sp>
        <p:nvSpPr>
          <p:cNvPr id="10" name="Right Arrow 12">
            <a:extLst>
              <a:ext uri="{FF2B5EF4-FFF2-40B4-BE49-F238E27FC236}">
                <a16:creationId xmlns:a16="http://schemas.microsoft.com/office/drawing/2014/main" id="{7C892318-5DFA-EA45-97D3-4FCA10D18C0B}"/>
              </a:ext>
            </a:extLst>
          </p:cNvPr>
          <p:cNvSpPr/>
          <p:nvPr/>
        </p:nvSpPr>
        <p:spPr>
          <a:xfrm>
            <a:off x="3493008" y="2406560"/>
            <a:ext cx="503343" cy="454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3">
            <a:extLst>
              <a:ext uri="{FF2B5EF4-FFF2-40B4-BE49-F238E27FC236}">
                <a16:creationId xmlns:a16="http://schemas.microsoft.com/office/drawing/2014/main" id="{841194ED-D7A3-5B40-81C1-D021EAF68861}"/>
              </a:ext>
            </a:extLst>
          </p:cNvPr>
          <p:cNvSpPr/>
          <p:nvPr/>
        </p:nvSpPr>
        <p:spPr>
          <a:xfrm>
            <a:off x="3441600" y="4864124"/>
            <a:ext cx="503343" cy="454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350EFFB-BE06-724B-9864-7A3799A3D167}"/>
              </a:ext>
            </a:extLst>
          </p:cNvPr>
          <p:cNvSpPr txBox="1"/>
          <p:nvPr/>
        </p:nvSpPr>
        <p:spPr>
          <a:xfrm>
            <a:off x="1708628" y="6084004"/>
            <a:ext cx="1524410" cy="369332"/>
          </a:xfrm>
          <a:prstGeom prst="rect">
            <a:avLst/>
          </a:prstGeom>
          <a:noFill/>
        </p:spPr>
        <p:txBody>
          <a:bodyPr wrap="square" rtlCol="0">
            <a:spAutoFit/>
          </a:bodyPr>
          <a:lstStyle/>
          <a:p>
            <a:r>
              <a:rPr lang="en-US" altLang="zh-CHS" dirty="0"/>
              <a:t>MIT</a:t>
            </a:r>
            <a:r>
              <a:rPr lang="zh-CHS" altLang="en-US" dirty="0"/>
              <a:t> </a:t>
            </a:r>
            <a:r>
              <a:rPr lang="en-US" altLang="zh-CHS" dirty="0"/>
              <a:t>Place</a:t>
            </a:r>
            <a:r>
              <a:rPr lang="en-US" altLang="zh-CN" dirty="0"/>
              <a:t>s</a:t>
            </a:r>
            <a:endParaRPr lang="en-US" dirty="0"/>
          </a:p>
        </p:txBody>
      </p:sp>
      <p:sp>
        <p:nvSpPr>
          <p:cNvPr id="13" name="TextBox 7">
            <a:extLst>
              <a:ext uri="{FF2B5EF4-FFF2-40B4-BE49-F238E27FC236}">
                <a16:creationId xmlns:a16="http://schemas.microsoft.com/office/drawing/2014/main" id="{7265D239-CB5F-B743-98B7-49FC7989A768}"/>
              </a:ext>
            </a:extLst>
          </p:cNvPr>
          <p:cNvSpPr txBox="1"/>
          <p:nvPr/>
        </p:nvSpPr>
        <p:spPr>
          <a:xfrm>
            <a:off x="1353369" y="3194392"/>
            <a:ext cx="1524410" cy="369332"/>
          </a:xfrm>
          <a:prstGeom prst="rect">
            <a:avLst/>
          </a:prstGeom>
          <a:noFill/>
        </p:spPr>
        <p:txBody>
          <a:bodyPr wrap="square" rtlCol="0">
            <a:spAutoFit/>
          </a:bodyPr>
          <a:lstStyle/>
          <a:p>
            <a:pPr algn="ctr"/>
            <a:r>
              <a:rPr lang="en-US" altLang="zh-CHS" dirty="0"/>
              <a:t>ImageNet</a:t>
            </a:r>
            <a:endParaRPr lang="en-US" dirty="0"/>
          </a:p>
        </p:txBody>
      </p:sp>
      <p:sp>
        <p:nvSpPr>
          <p:cNvPr id="14" name="TextBox 9">
            <a:extLst>
              <a:ext uri="{FF2B5EF4-FFF2-40B4-BE49-F238E27FC236}">
                <a16:creationId xmlns:a16="http://schemas.microsoft.com/office/drawing/2014/main" id="{7C9C46B6-D62A-5241-B7B9-FA213EB5F1B5}"/>
              </a:ext>
            </a:extLst>
          </p:cNvPr>
          <p:cNvSpPr txBox="1"/>
          <p:nvPr/>
        </p:nvSpPr>
        <p:spPr>
          <a:xfrm>
            <a:off x="4377705" y="3770456"/>
            <a:ext cx="1524410" cy="369332"/>
          </a:xfrm>
          <a:prstGeom prst="rect">
            <a:avLst/>
          </a:prstGeom>
          <a:noFill/>
        </p:spPr>
        <p:txBody>
          <a:bodyPr wrap="square" rtlCol="0">
            <a:spAutoFit/>
          </a:bodyPr>
          <a:lstStyle/>
          <a:p>
            <a:pPr algn="ctr"/>
            <a:r>
              <a:rPr lang="en-US" altLang="zh-CHS" dirty="0"/>
              <a:t>Flower</a:t>
            </a:r>
            <a:r>
              <a:rPr lang="zh-CHS" altLang="en-US" dirty="0"/>
              <a:t> </a:t>
            </a:r>
            <a:r>
              <a:rPr lang="en-US" altLang="zh-CHS" dirty="0"/>
              <a:t>102</a:t>
            </a:r>
            <a:endParaRPr lang="en-US" dirty="0"/>
          </a:p>
        </p:txBody>
      </p:sp>
      <p:sp>
        <p:nvSpPr>
          <p:cNvPr id="15" name="TextBox 11">
            <a:extLst>
              <a:ext uri="{FF2B5EF4-FFF2-40B4-BE49-F238E27FC236}">
                <a16:creationId xmlns:a16="http://schemas.microsoft.com/office/drawing/2014/main" id="{C106125C-D309-084D-9835-65862AFC7D1E}"/>
              </a:ext>
            </a:extLst>
          </p:cNvPr>
          <p:cNvSpPr txBox="1"/>
          <p:nvPr/>
        </p:nvSpPr>
        <p:spPr>
          <a:xfrm>
            <a:off x="4300916" y="6156012"/>
            <a:ext cx="1524410" cy="369332"/>
          </a:xfrm>
          <a:prstGeom prst="rect">
            <a:avLst/>
          </a:prstGeom>
          <a:noFill/>
        </p:spPr>
        <p:txBody>
          <a:bodyPr wrap="square" rtlCol="0">
            <a:spAutoFit/>
          </a:bodyPr>
          <a:lstStyle/>
          <a:p>
            <a:pPr algn="ctr"/>
            <a:r>
              <a:rPr lang="en-US" altLang="zh-CHS" dirty="0"/>
              <a:t>MIT</a:t>
            </a:r>
            <a:r>
              <a:rPr lang="zh-CHS" altLang="en-US" dirty="0"/>
              <a:t> </a:t>
            </a:r>
            <a:r>
              <a:rPr lang="en-US" altLang="zh-CHS" dirty="0"/>
              <a:t>Indoor</a:t>
            </a:r>
            <a:r>
              <a:rPr lang="zh-CHS" altLang="en-US" dirty="0"/>
              <a:t> </a:t>
            </a:r>
            <a:r>
              <a:rPr lang="en-US" altLang="zh-CHS" dirty="0"/>
              <a:t>67</a:t>
            </a:r>
            <a:endParaRPr lang="en-US" dirty="0"/>
          </a:p>
        </p:txBody>
      </p:sp>
      <p:sp>
        <p:nvSpPr>
          <p:cNvPr id="16" name="矩形 15">
            <a:extLst>
              <a:ext uri="{FF2B5EF4-FFF2-40B4-BE49-F238E27FC236}">
                <a16:creationId xmlns:a16="http://schemas.microsoft.com/office/drawing/2014/main" id="{35DCC731-C2F9-2F49-B2A6-819FA473781C}"/>
              </a:ext>
            </a:extLst>
          </p:cNvPr>
          <p:cNvSpPr/>
          <p:nvPr/>
        </p:nvSpPr>
        <p:spPr>
          <a:xfrm>
            <a:off x="623392" y="1010902"/>
            <a:ext cx="6282489" cy="461665"/>
          </a:xfrm>
          <a:prstGeom prst="rect">
            <a:avLst/>
          </a:prstGeom>
        </p:spPr>
        <p:txBody>
          <a:bodyPr wrap="none">
            <a:spAutoFit/>
          </a:bodyPr>
          <a:lstStyle/>
          <a:p>
            <a:r>
              <a:rPr kumimoji="1" lang="en-US" altLang="zh-CN" sz="2400" b="1" dirty="0"/>
              <a:t>Common</a:t>
            </a:r>
            <a:r>
              <a:rPr kumimoji="1" lang="zh-CN" altLang="en-US" sz="2400" b="1" dirty="0"/>
              <a:t> </a:t>
            </a:r>
            <a:r>
              <a:rPr kumimoji="1" lang="en-US" altLang="zh-CN" sz="2400" b="1" dirty="0"/>
              <a:t>Practice</a:t>
            </a:r>
            <a:r>
              <a:rPr kumimoji="1" lang="zh-CN" altLang="en-US" sz="2400" b="1" dirty="0"/>
              <a:t> </a:t>
            </a:r>
            <a:r>
              <a:rPr kumimoji="1" lang="en-US" altLang="zh-CN" sz="2400" b="1" dirty="0"/>
              <a:t>of</a:t>
            </a:r>
            <a:r>
              <a:rPr kumimoji="1" lang="zh-CN" altLang="en-US" sz="2400" b="1" dirty="0"/>
              <a:t> </a:t>
            </a:r>
            <a:r>
              <a:rPr kumimoji="1" lang="en-US" altLang="zh-CN" sz="2400" b="1" dirty="0"/>
              <a:t>Inductive</a:t>
            </a:r>
            <a:r>
              <a:rPr kumimoji="1" lang="zh-CN" altLang="en-US" sz="2400" b="1" dirty="0"/>
              <a:t> </a:t>
            </a:r>
            <a:r>
              <a:rPr kumimoji="1" lang="en-US" altLang="zh-CN" sz="2400" b="1" dirty="0"/>
              <a:t>Transfer</a:t>
            </a:r>
            <a:r>
              <a:rPr kumimoji="1" lang="zh-CN" altLang="en-US" sz="2400" b="1" dirty="0"/>
              <a:t> </a:t>
            </a:r>
            <a:r>
              <a:rPr kumimoji="1" lang="en-US" altLang="zh-CN" sz="2400" b="1" dirty="0"/>
              <a:t>Learning</a:t>
            </a:r>
          </a:p>
        </p:txBody>
      </p:sp>
    </p:spTree>
    <p:extLst>
      <p:ext uri="{BB962C8B-B14F-4D97-AF65-F5344CB8AC3E}">
        <p14:creationId xmlns:p14="http://schemas.microsoft.com/office/powerpoint/2010/main" val="3339886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A21E4-004A-AB43-BED2-8AECB82F4663}"/>
              </a:ext>
            </a:extLst>
          </p:cNvPr>
          <p:cNvSpPr>
            <a:spLocks noGrp="1"/>
          </p:cNvSpPr>
          <p:nvPr>
            <p:ph type="title"/>
          </p:nvPr>
        </p:nvSpPr>
        <p:spPr/>
        <p:txBody>
          <a:bodyPr/>
          <a:lstStyle/>
          <a:p>
            <a:r>
              <a:rPr kumimoji="1" lang="en-US" altLang="zh-CN" dirty="0"/>
              <a:t>Empirical</a:t>
            </a:r>
            <a:r>
              <a:rPr kumimoji="1" lang="zh-CN" altLang="en-US" dirty="0"/>
              <a:t> </a:t>
            </a:r>
            <a:r>
              <a:rPr kumimoji="1" lang="en-US" altLang="zh-CN" dirty="0"/>
              <a:t>Studies</a:t>
            </a:r>
            <a:r>
              <a:rPr kumimoji="1" lang="zh-CN" altLang="en-US" dirty="0"/>
              <a:t> </a:t>
            </a:r>
            <a:r>
              <a:rPr kumimoji="1" lang="en-US" altLang="zh-CN" dirty="0"/>
              <a:t>-</a:t>
            </a:r>
            <a:r>
              <a:rPr kumimoji="1" lang="zh-CN" altLang="en-US" dirty="0"/>
              <a:t> </a:t>
            </a:r>
            <a:r>
              <a:rPr kumimoji="1" lang="en-US" altLang="zh-CN" dirty="0"/>
              <a:t>Dataset</a:t>
            </a:r>
            <a:endParaRPr kumimoji="1" lang="zh-CN" altLang="en-US" dirty="0"/>
          </a:p>
        </p:txBody>
      </p:sp>
      <p:pic>
        <p:nvPicPr>
          <p:cNvPr id="4" name="图片 3">
            <a:extLst>
              <a:ext uri="{FF2B5EF4-FFF2-40B4-BE49-F238E27FC236}">
                <a16:creationId xmlns:a16="http://schemas.microsoft.com/office/drawing/2014/main" id="{07DC6363-29D0-924E-AE00-47F7E9D4D3A4}"/>
              </a:ext>
            </a:extLst>
          </p:cNvPr>
          <p:cNvPicPr>
            <a:picLocks noChangeAspect="1"/>
          </p:cNvPicPr>
          <p:nvPr/>
        </p:nvPicPr>
        <p:blipFill>
          <a:blip r:embed="rId3"/>
          <a:stretch>
            <a:fillRect/>
          </a:stretch>
        </p:blipFill>
        <p:spPr>
          <a:xfrm>
            <a:off x="537948" y="874573"/>
            <a:ext cx="4333916" cy="2554427"/>
          </a:xfrm>
          <a:prstGeom prst="rect">
            <a:avLst/>
          </a:prstGeom>
        </p:spPr>
      </p:pic>
      <p:pic>
        <p:nvPicPr>
          <p:cNvPr id="5" name="图片 4">
            <a:extLst>
              <a:ext uri="{FF2B5EF4-FFF2-40B4-BE49-F238E27FC236}">
                <a16:creationId xmlns:a16="http://schemas.microsoft.com/office/drawing/2014/main" id="{0F0BB7E4-E1A2-F746-B727-9551E5194D9F}"/>
              </a:ext>
            </a:extLst>
          </p:cNvPr>
          <p:cNvPicPr>
            <a:picLocks noChangeAspect="1"/>
          </p:cNvPicPr>
          <p:nvPr/>
        </p:nvPicPr>
        <p:blipFill>
          <a:blip r:embed="rId4"/>
          <a:stretch>
            <a:fillRect/>
          </a:stretch>
        </p:blipFill>
        <p:spPr>
          <a:xfrm>
            <a:off x="5951984" y="692696"/>
            <a:ext cx="5519936" cy="2863087"/>
          </a:xfrm>
          <a:prstGeom prst="rect">
            <a:avLst/>
          </a:prstGeom>
        </p:spPr>
      </p:pic>
      <p:pic>
        <p:nvPicPr>
          <p:cNvPr id="6" name="图片 5">
            <a:extLst>
              <a:ext uri="{FF2B5EF4-FFF2-40B4-BE49-F238E27FC236}">
                <a16:creationId xmlns:a16="http://schemas.microsoft.com/office/drawing/2014/main" id="{5707DCE1-2761-B24A-A7BE-240AF27ABE91}"/>
              </a:ext>
            </a:extLst>
          </p:cNvPr>
          <p:cNvPicPr>
            <a:picLocks noChangeAspect="1"/>
          </p:cNvPicPr>
          <p:nvPr/>
        </p:nvPicPr>
        <p:blipFill>
          <a:blip r:embed="rId5"/>
          <a:stretch>
            <a:fillRect/>
          </a:stretch>
        </p:blipFill>
        <p:spPr>
          <a:xfrm>
            <a:off x="623392" y="3501008"/>
            <a:ext cx="4248472" cy="2601105"/>
          </a:xfrm>
          <a:prstGeom prst="rect">
            <a:avLst/>
          </a:prstGeom>
        </p:spPr>
      </p:pic>
      <p:pic>
        <p:nvPicPr>
          <p:cNvPr id="7" name="图片 6">
            <a:extLst>
              <a:ext uri="{FF2B5EF4-FFF2-40B4-BE49-F238E27FC236}">
                <a16:creationId xmlns:a16="http://schemas.microsoft.com/office/drawing/2014/main" id="{668E62B7-59E6-6D45-BFA9-DAB85630EEC8}"/>
              </a:ext>
            </a:extLst>
          </p:cNvPr>
          <p:cNvPicPr>
            <a:picLocks noChangeAspect="1"/>
          </p:cNvPicPr>
          <p:nvPr/>
        </p:nvPicPr>
        <p:blipFill>
          <a:blip r:embed="rId6"/>
          <a:stretch>
            <a:fillRect/>
          </a:stretch>
        </p:blipFill>
        <p:spPr>
          <a:xfrm>
            <a:off x="5967861" y="3586035"/>
            <a:ext cx="5715000" cy="2755900"/>
          </a:xfrm>
          <a:prstGeom prst="rect">
            <a:avLst/>
          </a:prstGeom>
        </p:spPr>
      </p:pic>
      <p:sp>
        <p:nvSpPr>
          <p:cNvPr id="8" name="矩形 7">
            <a:extLst>
              <a:ext uri="{FF2B5EF4-FFF2-40B4-BE49-F238E27FC236}">
                <a16:creationId xmlns:a16="http://schemas.microsoft.com/office/drawing/2014/main" id="{1CAE3E92-6B78-B04A-B479-AD0A12795AA5}"/>
              </a:ext>
            </a:extLst>
          </p:cNvPr>
          <p:cNvSpPr/>
          <p:nvPr/>
        </p:nvSpPr>
        <p:spPr>
          <a:xfrm>
            <a:off x="961220" y="6372187"/>
            <a:ext cx="10225136" cy="584775"/>
          </a:xfrm>
          <a:prstGeom prst="rect">
            <a:avLst/>
          </a:prstGeom>
        </p:spPr>
        <p:txBody>
          <a:bodyPr wrap="square">
            <a:spAutoFit/>
          </a:bodyPr>
          <a:lstStyle/>
          <a:p>
            <a:r>
              <a:rPr lang="en" altLang="zh-CN" sz="1600" i="1" dirty="0" err="1">
                <a:latin typeface="NimbusRomNo9L"/>
              </a:rPr>
              <a:t>Minyoung</a:t>
            </a:r>
            <a:r>
              <a:rPr lang="en" altLang="zh-CN" sz="1600" i="1" dirty="0">
                <a:latin typeface="NimbusRomNo9L"/>
              </a:rPr>
              <a:t> Huh, Pulkit Agrawal, and Alexei A </a:t>
            </a:r>
            <a:r>
              <a:rPr lang="en" altLang="zh-CN" sz="1600" i="1" dirty="0" err="1">
                <a:latin typeface="NimbusRomNo9L"/>
              </a:rPr>
              <a:t>Efros</a:t>
            </a:r>
            <a:r>
              <a:rPr lang="en" altLang="zh-CN" sz="1600" i="1" dirty="0">
                <a:latin typeface="NimbusRomNo9L"/>
              </a:rPr>
              <a:t>. What makes </a:t>
            </a:r>
            <a:r>
              <a:rPr lang="en" altLang="zh-CN" sz="1600" i="1" dirty="0" err="1">
                <a:latin typeface="NimbusRomNo9L"/>
              </a:rPr>
              <a:t>imagenet</a:t>
            </a:r>
            <a:r>
              <a:rPr lang="en" altLang="zh-CN" sz="1600" i="1" dirty="0">
                <a:latin typeface="NimbusRomNo9L"/>
              </a:rPr>
              <a:t> good for transfer learning? </a:t>
            </a:r>
            <a:r>
              <a:rPr lang="en" altLang="zh-CN" sz="1600" i="1" dirty="0" err="1">
                <a:latin typeface="NimbusRomNo9L"/>
              </a:rPr>
              <a:t>arXiv</a:t>
            </a:r>
            <a:r>
              <a:rPr lang="en" altLang="zh-CN" sz="1600" i="1" dirty="0">
                <a:latin typeface="NimbusRomNo9L"/>
              </a:rPr>
              <a:t> preprint arXiv:1608.08614, 2016. </a:t>
            </a:r>
          </a:p>
        </p:txBody>
      </p:sp>
    </p:spTree>
    <p:extLst>
      <p:ext uri="{BB962C8B-B14F-4D97-AF65-F5344CB8AC3E}">
        <p14:creationId xmlns:p14="http://schemas.microsoft.com/office/powerpoint/2010/main" val="3323344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A21E4-004A-AB43-BED2-8AECB82F4663}"/>
              </a:ext>
            </a:extLst>
          </p:cNvPr>
          <p:cNvSpPr>
            <a:spLocks noGrp="1"/>
          </p:cNvSpPr>
          <p:nvPr>
            <p:ph type="title"/>
          </p:nvPr>
        </p:nvSpPr>
        <p:spPr/>
        <p:txBody>
          <a:bodyPr/>
          <a:lstStyle/>
          <a:p>
            <a:r>
              <a:rPr kumimoji="1" lang="en-US" altLang="zh-CN" dirty="0"/>
              <a:t>Empirical</a:t>
            </a:r>
            <a:r>
              <a:rPr kumimoji="1" lang="zh-CN" altLang="en-US" dirty="0"/>
              <a:t> </a:t>
            </a:r>
            <a:r>
              <a:rPr kumimoji="1" lang="en-US" altLang="zh-CN" dirty="0"/>
              <a:t>Studies</a:t>
            </a:r>
            <a:r>
              <a:rPr kumimoji="1" lang="zh-CN" altLang="en-US" dirty="0"/>
              <a:t> </a:t>
            </a:r>
            <a:r>
              <a:rPr kumimoji="1" lang="en-US" altLang="zh-CN" dirty="0"/>
              <a:t>-</a:t>
            </a:r>
            <a:r>
              <a:rPr kumimoji="1" lang="zh-CN" altLang="en-US" dirty="0"/>
              <a:t> </a:t>
            </a:r>
            <a:r>
              <a:rPr kumimoji="1" lang="en-US" altLang="zh-CN" dirty="0"/>
              <a:t>Architecture</a:t>
            </a:r>
            <a:endParaRPr kumimoji="1" lang="zh-CN" altLang="en-US" dirty="0"/>
          </a:p>
        </p:txBody>
      </p:sp>
      <p:pic>
        <p:nvPicPr>
          <p:cNvPr id="3" name="图片 2">
            <a:extLst>
              <a:ext uri="{FF2B5EF4-FFF2-40B4-BE49-F238E27FC236}">
                <a16:creationId xmlns:a16="http://schemas.microsoft.com/office/drawing/2014/main" id="{FF85E144-11BD-B544-A857-45E50837AF0E}"/>
              </a:ext>
            </a:extLst>
          </p:cNvPr>
          <p:cNvPicPr>
            <a:picLocks noChangeAspect="1"/>
          </p:cNvPicPr>
          <p:nvPr/>
        </p:nvPicPr>
        <p:blipFill>
          <a:blip r:embed="rId3"/>
          <a:stretch>
            <a:fillRect/>
          </a:stretch>
        </p:blipFill>
        <p:spPr>
          <a:xfrm>
            <a:off x="72008" y="764704"/>
            <a:ext cx="6528048" cy="5283164"/>
          </a:xfrm>
          <a:prstGeom prst="rect">
            <a:avLst/>
          </a:prstGeom>
        </p:spPr>
      </p:pic>
      <p:pic>
        <p:nvPicPr>
          <p:cNvPr id="9" name="图片 8">
            <a:extLst>
              <a:ext uri="{FF2B5EF4-FFF2-40B4-BE49-F238E27FC236}">
                <a16:creationId xmlns:a16="http://schemas.microsoft.com/office/drawing/2014/main" id="{2F42A14F-4ADE-9F48-A5FD-36B9B1D4D361}"/>
              </a:ext>
            </a:extLst>
          </p:cNvPr>
          <p:cNvPicPr>
            <a:picLocks noChangeAspect="1"/>
          </p:cNvPicPr>
          <p:nvPr/>
        </p:nvPicPr>
        <p:blipFill>
          <a:blip r:embed="rId4"/>
          <a:stretch>
            <a:fillRect/>
          </a:stretch>
        </p:blipFill>
        <p:spPr>
          <a:xfrm>
            <a:off x="6791275" y="620688"/>
            <a:ext cx="5394719" cy="5760640"/>
          </a:xfrm>
          <a:prstGeom prst="rect">
            <a:avLst/>
          </a:prstGeom>
        </p:spPr>
      </p:pic>
      <p:sp>
        <p:nvSpPr>
          <p:cNvPr id="4" name="矩形 3">
            <a:extLst>
              <a:ext uri="{FF2B5EF4-FFF2-40B4-BE49-F238E27FC236}">
                <a16:creationId xmlns:a16="http://schemas.microsoft.com/office/drawing/2014/main" id="{26E036B3-25DC-B346-A972-F53FCAE06A3E}"/>
              </a:ext>
            </a:extLst>
          </p:cNvPr>
          <p:cNvSpPr/>
          <p:nvPr/>
        </p:nvSpPr>
        <p:spPr>
          <a:xfrm>
            <a:off x="335360" y="6191048"/>
            <a:ext cx="9361040" cy="646331"/>
          </a:xfrm>
          <a:prstGeom prst="rect">
            <a:avLst/>
          </a:prstGeom>
        </p:spPr>
        <p:txBody>
          <a:bodyPr wrap="square">
            <a:spAutoFit/>
          </a:bodyPr>
          <a:lstStyle/>
          <a:p>
            <a:r>
              <a:rPr lang="en" altLang="zh-CN" sz="1600" i="1" dirty="0">
                <a:latin typeface="NimbusRomNo9L"/>
              </a:rPr>
              <a:t>Jason </a:t>
            </a:r>
            <a:r>
              <a:rPr lang="en" altLang="zh-CN" sz="1600" i="1" dirty="0" err="1">
                <a:latin typeface="NimbusRomNo9L"/>
              </a:rPr>
              <a:t>Yosinski</a:t>
            </a:r>
            <a:r>
              <a:rPr lang="en" altLang="zh-CN" sz="1600" i="1" dirty="0">
                <a:latin typeface="NimbusRomNo9L"/>
              </a:rPr>
              <a:t>, Jeff Clune, </a:t>
            </a:r>
            <a:r>
              <a:rPr lang="en" altLang="zh-CN" sz="1600" i="1" dirty="0" err="1">
                <a:latin typeface="NimbusRomNo9L"/>
              </a:rPr>
              <a:t>Yoshua</a:t>
            </a:r>
            <a:r>
              <a:rPr lang="en" altLang="zh-CN" sz="1600" i="1" dirty="0">
                <a:latin typeface="NimbusRomNo9L"/>
              </a:rPr>
              <a:t> </a:t>
            </a:r>
            <a:r>
              <a:rPr lang="en" altLang="zh-CN" sz="1600" i="1" dirty="0" err="1">
                <a:latin typeface="NimbusRomNo9L"/>
              </a:rPr>
              <a:t>Bengio</a:t>
            </a:r>
            <a:r>
              <a:rPr lang="en" altLang="zh-CN" sz="1600" i="1" dirty="0">
                <a:latin typeface="NimbusRomNo9L"/>
              </a:rPr>
              <a:t>, and </a:t>
            </a:r>
            <a:r>
              <a:rPr lang="en" altLang="zh-CN" sz="1600" i="1" dirty="0" err="1">
                <a:latin typeface="NimbusRomNo9L"/>
              </a:rPr>
              <a:t>Hod</a:t>
            </a:r>
            <a:r>
              <a:rPr lang="en" altLang="zh-CN" sz="1600" i="1" dirty="0">
                <a:latin typeface="NimbusRomNo9L"/>
              </a:rPr>
              <a:t> Lipson. How transferable are features in deep neural networks? In Advances in neural information processing systems, pages 3320–3328, 2014. </a:t>
            </a:r>
          </a:p>
        </p:txBody>
      </p:sp>
    </p:spTree>
    <p:extLst>
      <p:ext uri="{BB962C8B-B14F-4D97-AF65-F5344CB8AC3E}">
        <p14:creationId xmlns:p14="http://schemas.microsoft.com/office/powerpoint/2010/main" val="210752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D8193-3BEE-2A49-A425-C2D17E2AF33C}"/>
              </a:ext>
            </a:extLst>
          </p:cNvPr>
          <p:cNvSpPr>
            <a:spLocks noGrp="1"/>
          </p:cNvSpPr>
          <p:nvPr>
            <p:ph type="title"/>
          </p:nvPr>
        </p:nvSpPr>
        <p:spPr/>
        <p:txBody>
          <a:bodyPr/>
          <a:lstStyle/>
          <a:p>
            <a:r>
              <a:rPr kumimoji="1" lang="en-US" altLang="zh-CN" dirty="0"/>
              <a:t>Empirical</a:t>
            </a:r>
            <a:r>
              <a:rPr kumimoji="1" lang="zh-CN" altLang="en-US" dirty="0"/>
              <a:t> </a:t>
            </a:r>
            <a:r>
              <a:rPr kumimoji="1" lang="en-US" altLang="zh-CN" dirty="0"/>
              <a:t>Studies</a:t>
            </a:r>
            <a:r>
              <a:rPr kumimoji="1" lang="zh-CN" altLang="en-US" dirty="0"/>
              <a:t> </a:t>
            </a:r>
            <a:r>
              <a:rPr kumimoji="1" lang="en-US" altLang="zh-CN" dirty="0"/>
              <a:t>-</a:t>
            </a:r>
            <a:r>
              <a:rPr kumimoji="1" lang="zh-CN" altLang="en-US" dirty="0"/>
              <a:t> </a:t>
            </a:r>
            <a:r>
              <a:rPr kumimoji="1" lang="en-US" altLang="zh-CN" dirty="0"/>
              <a:t>Training</a:t>
            </a:r>
            <a:endParaRPr kumimoji="1" lang="zh-CN" altLang="en-US" dirty="0"/>
          </a:p>
        </p:txBody>
      </p:sp>
      <p:pic>
        <p:nvPicPr>
          <p:cNvPr id="4" name="图片 3">
            <a:extLst>
              <a:ext uri="{FF2B5EF4-FFF2-40B4-BE49-F238E27FC236}">
                <a16:creationId xmlns:a16="http://schemas.microsoft.com/office/drawing/2014/main" id="{3A6F94D6-D20B-FF45-80F1-6183CE8F576C}"/>
              </a:ext>
            </a:extLst>
          </p:cNvPr>
          <p:cNvPicPr>
            <a:picLocks noChangeAspect="1"/>
          </p:cNvPicPr>
          <p:nvPr/>
        </p:nvPicPr>
        <p:blipFill>
          <a:blip r:embed="rId3"/>
          <a:stretch>
            <a:fillRect/>
          </a:stretch>
        </p:blipFill>
        <p:spPr>
          <a:xfrm>
            <a:off x="263351" y="1124744"/>
            <a:ext cx="5963663" cy="4824536"/>
          </a:xfrm>
          <a:prstGeom prst="rect">
            <a:avLst/>
          </a:prstGeom>
        </p:spPr>
      </p:pic>
      <p:pic>
        <p:nvPicPr>
          <p:cNvPr id="5" name="图片 4">
            <a:extLst>
              <a:ext uri="{FF2B5EF4-FFF2-40B4-BE49-F238E27FC236}">
                <a16:creationId xmlns:a16="http://schemas.microsoft.com/office/drawing/2014/main" id="{EFA9C1CA-A7A7-2C4D-B983-01BE2F47823A}"/>
              </a:ext>
            </a:extLst>
          </p:cNvPr>
          <p:cNvPicPr>
            <a:picLocks noChangeAspect="1"/>
          </p:cNvPicPr>
          <p:nvPr/>
        </p:nvPicPr>
        <p:blipFill>
          <a:blip r:embed="rId4"/>
          <a:stretch>
            <a:fillRect/>
          </a:stretch>
        </p:blipFill>
        <p:spPr>
          <a:xfrm>
            <a:off x="6168008" y="1112298"/>
            <a:ext cx="5773642" cy="4908990"/>
          </a:xfrm>
          <a:prstGeom prst="rect">
            <a:avLst/>
          </a:prstGeom>
        </p:spPr>
      </p:pic>
      <p:sp>
        <p:nvSpPr>
          <p:cNvPr id="3" name="矩形 2">
            <a:extLst>
              <a:ext uri="{FF2B5EF4-FFF2-40B4-BE49-F238E27FC236}">
                <a16:creationId xmlns:a16="http://schemas.microsoft.com/office/drawing/2014/main" id="{B8DBA32B-9932-2541-8362-BCD88E918FFA}"/>
              </a:ext>
            </a:extLst>
          </p:cNvPr>
          <p:cNvSpPr/>
          <p:nvPr/>
        </p:nvSpPr>
        <p:spPr>
          <a:xfrm>
            <a:off x="191344" y="5982379"/>
            <a:ext cx="6120680" cy="830997"/>
          </a:xfrm>
          <a:prstGeom prst="rect">
            <a:avLst/>
          </a:prstGeom>
        </p:spPr>
        <p:txBody>
          <a:bodyPr wrap="square">
            <a:spAutoFit/>
          </a:bodyPr>
          <a:lstStyle/>
          <a:p>
            <a:r>
              <a:rPr lang="en" altLang="zh-CN" sz="1600" i="1" dirty="0">
                <a:latin typeface="NimbusRomNo9L"/>
              </a:rPr>
              <a:t>Simon </a:t>
            </a:r>
            <a:r>
              <a:rPr lang="en" altLang="zh-CN" sz="1600" i="1" dirty="0" err="1">
                <a:latin typeface="NimbusRomNo9L"/>
              </a:rPr>
              <a:t>Kornblith</a:t>
            </a:r>
            <a:r>
              <a:rPr lang="en" altLang="zh-CN" sz="1600" i="1" dirty="0">
                <a:latin typeface="NimbusRomNo9L"/>
              </a:rPr>
              <a:t>, Jonathon </a:t>
            </a:r>
            <a:r>
              <a:rPr lang="en" altLang="zh-CN" sz="1600" i="1" dirty="0" err="1">
                <a:latin typeface="NimbusRomNo9L"/>
              </a:rPr>
              <a:t>Shlens</a:t>
            </a:r>
            <a:r>
              <a:rPr lang="en" altLang="zh-CN" sz="1600" i="1" dirty="0">
                <a:latin typeface="NimbusRomNo9L"/>
              </a:rPr>
              <a:t>, and Quoc V Le. Do better </a:t>
            </a:r>
            <a:r>
              <a:rPr lang="en" altLang="zh-CN" sz="1600" i="1" dirty="0" err="1">
                <a:latin typeface="NimbusRomNo9L"/>
              </a:rPr>
              <a:t>imagenet</a:t>
            </a:r>
            <a:r>
              <a:rPr lang="en" altLang="zh-CN" sz="1600" i="1" dirty="0">
                <a:latin typeface="NimbusRomNo9L"/>
              </a:rPr>
              <a:t> models transfer better? In Proceedings of the IEEE Conference on Computer Vision and Pattern Recognition, pages 2661–2671, 2019. </a:t>
            </a:r>
          </a:p>
        </p:txBody>
      </p:sp>
      <p:sp>
        <p:nvSpPr>
          <p:cNvPr id="6" name="矩形 5">
            <a:extLst>
              <a:ext uri="{FF2B5EF4-FFF2-40B4-BE49-F238E27FC236}">
                <a16:creationId xmlns:a16="http://schemas.microsoft.com/office/drawing/2014/main" id="{A9D3E9FE-6F58-0344-9F6C-383A20EA38D3}"/>
              </a:ext>
            </a:extLst>
          </p:cNvPr>
          <p:cNvSpPr/>
          <p:nvPr/>
        </p:nvSpPr>
        <p:spPr>
          <a:xfrm>
            <a:off x="6515046" y="5982428"/>
            <a:ext cx="5773642" cy="861774"/>
          </a:xfrm>
          <a:prstGeom prst="rect">
            <a:avLst/>
          </a:prstGeom>
        </p:spPr>
        <p:txBody>
          <a:bodyPr wrap="square">
            <a:spAutoFit/>
          </a:bodyPr>
          <a:lstStyle/>
          <a:p>
            <a:r>
              <a:rPr lang="en" altLang="zh-CN" sz="1600" i="1" dirty="0" err="1">
                <a:latin typeface="NimbusRomNo9L"/>
              </a:rPr>
              <a:t>Parijat</a:t>
            </a:r>
            <a:r>
              <a:rPr lang="en" altLang="zh-CN" sz="1600" i="1" dirty="0">
                <a:latin typeface="NimbusRomNo9L"/>
              </a:rPr>
              <a:t> Dube, </a:t>
            </a:r>
            <a:r>
              <a:rPr lang="en" altLang="zh-CN" sz="1600" i="1" dirty="0" err="1">
                <a:latin typeface="NimbusRomNo9L"/>
              </a:rPr>
              <a:t>Bishwaranjan</a:t>
            </a:r>
            <a:r>
              <a:rPr lang="en" altLang="zh-CN" sz="1600" i="1" dirty="0">
                <a:latin typeface="NimbusRomNo9L"/>
              </a:rPr>
              <a:t> Bhattacharjee, Elisabeth Petit-</a:t>
            </a:r>
            <a:r>
              <a:rPr lang="en" altLang="zh-CN" sz="1600" i="1" dirty="0" err="1">
                <a:latin typeface="NimbusRomNo9L"/>
              </a:rPr>
              <a:t>Bois</a:t>
            </a:r>
            <a:r>
              <a:rPr lang="en" altLang="zh-CN" sz="1600" i="1" dirty="0">
                <a:latin typeface="NimbusRomNo9L"/>
              </a:rPr>
              <a:t>, and Matthew Hill. Improving transferability of deep neural networks. </a:t>
            </a:r>
            <a:r>
              <a:rPr lang="en" altLang="zh-CN" sz="1600" i="1" dirty="0" err="1">
                <a:latin typeface="NimbusRomNo9L"/>
              </a:rPr>
              <a:t>arXiv</a:t>
            </a:r>
            <a:r>
              <a:rPr lang="en" altLang="zh-CN" sz="1600" i="1" dirty="0">
                <a:latin typeface="NimbusRomNo9L"/>
              </a:rPr>
              <a:t> preprint arXiv:1807.11459, 2018 </a:t>
            </a:r>
          </a:p>
        </p:txBody>
      </p:sp>
    </p:spTree>
    <p:extLst>
      <p:ext uri="{BB962C8B-B14F-4D97-AF65-F5344CB8AC3E}">
        <p14:creationId xmlns:p14="http://schemas.microsoft.com/office/powerpoint/2010/main" val="215285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D8193-3BEE-2A49-A425-C2D17E2AF33C}"/>
              </a:ext>
            </a:extLst>
          </p:cNvPr>
          <p:cNvSpPr>
            <a:spLocks noGrp="1"/>
          </p:cNvSpPr>
          <p:nvPr>
            <p:ph type="title"/>
          </p:nvPr>
        </p:nvSpPr>
        <p:spPr/>
        <p:txBody>
          <a:bodyPr/>
          <a:lstStyle/>
          <a:p>
            <a:r>
              <a:rPr kumimoji="1" lang="en-US" altLang="zh-CN" dirty="0"/>
              <a:t>Theoretical</a:t>
            </a:r>
            <a:r>
              <a:rPr kumimoji="1" lang="zh-CN" altLang="en-US" dirty="0"/>
              <a:t> </a:t>
            </a:r>
            <a:r>
              <a:rPr kumimoji="1" lang="en-US" altLang="zh-CN" dirty="0"/>
              <a:t>Studies</a:t>
            </a:r>
            <a:r>
              <a:rPr kumimoji="1" lang="zh-CN" altLang="en-US" dirty="0"/>
              <a:t> </a:t>
            </a:r>
            <a:r>
              <a:rPr kumimoji="1" lang="en-US" altLang="zh-CN" dirty="0"/>
              <a:t>-</a:t>
            </a:r>
            <a:r>
              <a:rPr kumimoji="1" lang="zh-CN" altLang="en-US" dirty="0"/>
              <a:t> </a:t>
            </a:r>
            <a:r>
              <a:rPr kumimoji="1" lang="en-US" altLang="zh-CN" dirty="0"/>
              <a:t>Understanding</a:t>
            </a:r>
            <a:endParaRPr kumimoji="1" lang="zh-CN" altLang="en-US" dirty="0"/>
          </a:p>
        </p:txBody>
      </p:sp>
      <p:pic>
        <p:nvPicPr>
          <p:cNvPr id="5" name="图片 4">
            <a:extLst>
              <a:ext uri="{FF2B5EF4-FFF2-40B4-BE49-F238E27FC236}">
                <a16:creationId xmlns:a16="http://schemas.microsoft.com/office/drawing/2014/main" id="{C50403AA-7C3A-7E42-8E3E-55C8B932D0D0}"/>
              </a:ext>
            </a:extLst>
          </p:cNvPr>
          <p:cNvPicPr>
            <a:picLocks noChangeAspect="1"/>
          </p:cNvPicPr>
          <p:nvPr/>
        </p:nvPicPr>
        <p:blipFill>
          <a:blip r:embed="rId3"/>
          <a:stretch>
            <a:fillRect/>
          </a:stretch>
        </p:blipFill>
        <p:spPr>
          <a:xfrm>
            <a:off x="4744099" y="980727"/>
            <a:ext cx="7328565" cy="5080767"/>
          </a:xfrm>
          <a:prstGeom prst="rect">
            <a:avLst/>
          </a:prstGeom>
        </p:spPr>
      </p:pic>
      <p:pic>
        <p:nvPicPr>
          <p:cNvPr id="4" name="图片 3">
            <a:extLst>
              <a:ext uri="{FF2B5EF4-FFF2-40B4-BE49-F238E27FC236}">
                <a16:creationId xmlns:a16="http://schemas.microsoft.com/office/drawing/2014/main" id="{B0650FC6-E176-0D4F-9D8C-DF1E7F718DDB}"/>
              </a:ext>
            </a:extLst>
          </p:cNvPr>
          <p:cNvPicPr>
            <a:picLocks noChangeAspect="1"/>
          </p:cNvPicPr>
          <p:nvPr/>
        </p:nvPicPr>
        <p:blipFill>
          <a:blip r:embed="rId4"/>
          <a:stretch>
            <a:fillRect/>
          </a:stretch>
        </p:blipFill>
        <p:spPr>
          <a:xfrm>
            <a:off x="820712" y="1123947"/>
            <a:ext cx="3331072" cy="2206153"/>
          </a:xfrm>
          <a:prstGeom prst="rect">
            <a:avLst/>
          </a:prstGeom>
        </p:spPr>
      </p:pic>
      <p:pic>
        <p:nvPicPr>
          <p:cNvPr id="6" name="图片 5">
            <a:extLst>
              <a:ext uri="{FF2B5EF4-FFF2-40B4-BE49-F238E27FC236}">
                <a16:creationId xmlns:a16="http://schemas.microsoft.com/office/drawing/2014/main" id="{98346797-AC15-324D-BFBD-D783F226BEE4}"/>
              </a:ext>
            </a:extLst>
          </p:cNvPr>
          <p:cNvPicPr>
            <a:picLocks noChangeAspect="1"/>
          </p:cNvPicPr>
          <p:nvPr/>
        </p:nvPicPr>
        <p:blipFill>
          <a:blip r:embed="rId5"/>
          <a:stretch>
            <a:fillRect/>
          </a:stretch>
        </p:blipFill>
        <p:spPr>
          <a:xfrm>
            <a:off x="820712" y="3356992"/>
            <a:ext cx="3331072" cy="2242702"/>
          </a:xfrm>
          <a:prstGeom prst="rect">
            <a:avLst/>
          </a:prstGeom>
        </p:spPr>
      </p:pic>
      <p:sp>
        <p:nvSpPr>
          <p:cNvPr id="7" name="矩形 6">
            <a:extLst>
              <a:ext uri="{FF2B5EF4-FFF2-40B4-BE49-F238E27FC236}">
                <a16:creationId xmlns:a16="http://schemas.microsoft.com/office/drawing/2014/main" id="{1E7A3A00-52B5-BB4F-A96E-5D3DA9EC99DA}"/>
              </a:ext>
            </a:extLst>
          </p:cNvPr>
          <p:cNvSpPr/>
          <p:nvPr/>
        </p:nvSpPr>
        <p:spPr>
          <a:xfrm>
            <a:off x="839416" y="5784496"/>
            <a:ext cx="3515771" cy="276999"/>
          </a:xfrm>
          <a:prstGeom prst="rect">
            <a:avLst/>
          </a:prstGeom>
        </p:spPr>
        <p:txBody>
          <a:bodyPr wrap="none">
            <a:spAutoFit/>
          </a:bodyPr>
          <a:lstStyle/>
          <a:p>
            <a:r>
              <a:rPr lang="en" altLang="zh-CN" sz="1200" i="1" dirty="0">
                <a:latin typeface="NimbusRomNo9L"/>
              </a:rPr>
              <a:t>Upper</a:t>
            </a:r>
            <a:r>
              <a:rPr lang="en-US" altLang="zh-CN" sz="1200" i="1" dirty="0">
                <a:latin typeface="NimbusRomNo9L"/>
              </a:rPr>
              <a:t>:</a:t>
            </a:r>
            <a:r>
              <a:rPr lang="zh-CN" altLang="en-US" sz="1200" i="1" dirty="0">
                <a:latin typeface="NimbusRomNo9L"/>
              </a:rPr>
              <a:t> </a:t>
            </a:r>
            <a:r>
              <a:rPr lang="en" altLang="zh-CN" sz="1200" i="1" dirty="0">
                <a:latin typeface="NimbusRomNo9L"/>
              </a:rPr>
              <a:t>Randomly initialized</a:t>
            </a:r>
            <a:r>
              <a:rPr lang="en-US" altLang="zh-CN" sz="1200" i="1" dirty="0">
                <a:latin typeface="NimbusRomNo9L"/>
              </a:rPr>
              <a:t>;</a:t>
            </a:r>
            <a:r>
              <a:rPr lang="zh-CN" altLang="en-US" sz="1200" i="1" dirty="0">
                <a:latin typeface="NimbusRomNo9L"/>
              </a:rPr>
              <a:t> </a:t>
            </a:r>
            <a:r>
              <a:rPr lang="en-US" altLang="zh-CN" sz="1200" i="1" dirty="0">
                <a:latin typeface="NimbusRomNo9L"/>
              </a:rPr>
              <a:t>Lower:</a:t>
            </a:r>
            <a:r>
              <a:rPr lang="zh-CN" altLang="en-US" sz="1200" i="1" dirty="0">
                <a:latin typeface="NimbusRomNo9L"/>
              </a:rPr>
              <a:t> </a:t>
            </a:r>
            <a:r>
              <a:rPr lang="en-US" altLang="zh-CN" sz="1200" i="1" dirty="0">
                <a:latin typeface="NimbusRomNo9L"/>
              </a:rPr>
              <a:t>Transfer</a:t>
            </a:r>
            <a:r>
              <a:rPr lang="zh-CN" altLang="en-US" sz="1200" i="1" dirty="0">
                <a:latin typeface="NimbusRomNo9L"/>
              </a:rPr>
              <a:t> </a:t>
            </a:r>
            <a:r>
              <a:rPr lang="en-US" altLang="zh-CN" sz="1200" i="1" dirty="0">
                <a:latin typeface="NimbusRomNo9L"/>
              </a:rPr>
              <a:t>Learning</a:t>
            </a:r>
            <a:endParaRPr lang="en" altLang="zh-CN" sz="1200" i="1" dirty="0"/>
          </a:p>
        </p:txBody>
      </p:sp>
      <p:sp>
        <p:nvSpPr>
          <p:cNvPr id="8" name="矩形 7">
            <a:extLst>
              <a:ext uri="{FF2B5EF4-FFF2-40B4-BE49-F238E27FC236}">
                <a16:creationId xmlns:a16="http://schemas.microsoft.com/office/drawing/2014/main" id="{A4267D41-8940-B84E-8052-071005D4E9C0}"/>
              </a:ext>
            </a:extLst>
          </p:cNvPr>
          <p:cNvSpPr/>
          <p:nvPr/>
        </p:nvSpPr>
        <p:spPr>
          <a:xfrm>
            <a:off x="1171872" y="6156593"/>
            <a:ext cx="10828784" cy="584775"/>
          </a:xfrm>
          <a:prstGeom prst="rect">
            <a:avLst/>
          </a:prstGeom>
        </p:spPr>
        <p:txBody>
          <a:bodyPr wrap="square">
            <a:spAutoFit/>
          </a:bodyPr>
          <a:lstStyle/>
          <a:p>
            <a:r>
              <a:rPr lang="en" altLang="zh-CN" sz="1600" i="1" dirty="0">
                <a:latin typeface="NimbusRomNo9L"/>
              </a:rPr>
              <a:t>Hong Liu, </a:t>
            </a:r>
            <a:r>
              <a:rPr lang="en" altLang="zh-CN" sz="1600" i="1" dirty="0" err="1">
                <a:latin typeface="NimbusRomNo9L"/>
              </a:rPr>
              <a:t>Mingsheng</a:t>
            </a:r>
            <a:r>
              <a:rPr lang="en" altLang="zh-CN" sz="1600" i="1" dirty="0">
                <a:latin typeface="NimbusRomNo9L"/>
              </a:rPr>
              <a:t> Long, </a:t>
            </a:r>
            <a:r>
              <a:rPr lang="en" altLang="zh-CN" sz="1600" i="1" dirty="0" err="1">
                <a:latin typeface="NimbusRomNo9L"/>
              </a:rPr>
              <a:t>Jianmin</a:t>
            </a:r>
            <a:r>
              <a:rPr lang="en" altLang="zh-CN" sz="1600" i="1" dirty="0">
                <a:latin typeface="NimbusRomNo9L"/>
              </a:rPr>
              <a:t> Wang, and Michael I Jordan. Towards understanding the transferability of deep representations. </a:t>
            </a:r>
            <a:r>
              <a:rPr lang="en" altLang="zh-CN" sz="1600" i="1" dirty="0" err="1">
                <a:latin typeface="NimbusRomNo9L"/>
              </a:rPr>
              <a:t>arXiv</a:t>
            </a:r>
            <a:r>
              <a:rPr lang="en" altLang="zh-CN" sz="1600" i="1" dirty="0">
                <a:latin typeface="NimbusRomNo9L"/>
              </a:rPr>
              <a:t> preprint arXiv:1909.12031, 2019. </a:t>
            </a:r>
          </a:p>
        </p:txBody>
      </p:sp>
    </p:spTree>
    <p:extLst>
      <p:ext uri="{BB962C8B-B14F-4D97-AF65-F5344CB8AC3E}">
        <p14:creationId xmlns:p14="http://schemas.microsoft.com/office/powerpoint/2010/main" val="2720359204"/>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chemeClr val="tx1"/>
          </a:solidFill>
          <a:headEnd type="none"/>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50000"/>
          </a:lnSpc>
          <a:defRPr dirty="0"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4FCCC26B-7AB9-DE43-B2CA-95F9F357180C}" vid="{6BF4CEBF-532D-E147-83F8-3304795A90A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4020</TotalTime>
  <Words>3236</Words>
  <Application>Microsoft Macintosh PowerPoint</Application>
  <PresentationFormat>宽屏</PresentationFormat>
  <Paragraphs>331</Paragraphs>
  <Slides>27</Slides>
  <Notes>27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27</vt:i4>
      </vt:variant>
    </vt:vector>
  </HeadingPairs>
  <TitlesOfParts>
    <vt:vector size="42" baseType="lpstr">
      <vt:lpstr>宋体</vt:lpstr>
      <vt:lpstr>微软雅黑</vt:lpstr>
      <vt:lpstr>微软雅黑</vt:lpstr>
      <vt:lpstr>Heiti SC Light</vt:lpstr>
      <vt:lpstr>Microsoft Yahei</vt:lpstr>
      <vt:lpstr>ＭＳ Ｐゴシック</vt:lpstr>
      <vt:lpstr>NimbusRomNo9L</vt:lpstr>
      <vt:lpstr>Arial</vt:lpstr>
      <vt:lpstr>Calibri</vt:lpstr>
      <vt:lpstr>Helvetica</vt:lpstr>
      <vt:lpstr>Symbol</vt:lpstr>
      <vt:lpstr>Times New Roman</vt:lpstr>
      <vt:lpstr>Wingdings</vt:lpstr>
      <vt:lpstr>1_Office 主题</vt:lpstr>
      <vt:lpstr>默认设计模板</vt:lpstr>
      <vt:lpstr>PowerPoint 演示文稿</vt:lpstr>
      <vt:lpstr>Overview</vt:lpstr>
      <vt:lpstr>Background about Transfer Learning</vt:lpstr>
      <vt:lpstr>Background about Transfer Learning</vt:lpstr>
      <vt:lpstr>Background about Transfer Learning</vt:lpstr>
      <vt:lpstr>Empirical Studies - Dataset</vt:lpstr>
      <vt:lpstr>Empirical Studies - Architecture</vt:lpstr>
      <vt:lpstr>Empirical Studies - Training</vt:lpstr>
      <vt:lpstr>Theoretical Studies - Understanding</vt:lpstr>
      <vt:lpstr>Transfer Learning Algorithms</vt:lpstr>
      <vt:lpstr>Data Transfer</vt:lpstr>
      <vt:lpstr>Data Transfer</vt:lpstr>
      <vt:lpstr>Weight Transfer</vt:lpstr>
      <vt:lpstr>Weight Transfer</vt:lpstr>
      <vt:lpstr>Feature Transfer</vt:lpstr>
      <vt:lpstr>Feature Transfer</vt:lpstr>
      <vt:lpstr>Feature Transfer</vt:lpstr>
      <vt:lpstr>Feature Transfer</vt:lpstr>
      <vt:lpstr>Meta Transfer</vt:lpstr>
      <vt:lpstr>Meta Transfer</vt:lpstr>
      <vt:lpstr>AutoDL Transfer Application</vt:lpstr>
      <vt:lpstr>AutoDL Transfer Application</vt:lpstr>
      <vt:lpstr>PowerPoint 演示文稿</vt:lpstr>
      <vt:lpstr>PowerPoint 演示文稿</vt:lpstr>
      <vt:lpstr>AutoDL Applicaiton III ：Fine-tuning Hyperparameters in NLP Transfer Learning</vt:lpstr>
      <vt:lpstr>AutoDL Application IV： In Structured Data</vt:lpstr>
      <vt:lpstr>Thank you</vt:lpstr>
    </vt:vector>
  </TitlesOfParts>
  <Company>Lenovo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jiran01</dc:creator>
  <cp:lastModifiedBy>li dingdang</cp:lastModifiedBy>
  <cp:revision>866</cp:revision>
  <dcterms:created xsi:type="dcterms:W3CDTF">2015-03-19T09:10:28Z</dcterms:created>
  <dcterms:modified xsi:type="dcterms:W3CDTF">2019-11-09T08:00:27Z</dcterms:modified>
</cp:coreProperties>
</file>